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8"/>
  </p:notesMasterIdLst>
  <p:handoutMasterIdLst>
    <p:handoutMasterId r:id="rId49"/>
  </p:handoutMasterIdLst>
  <p:sldIdLst>
    <p:sldId id="274" r:id="rId2"/>
    <p:sldId id="544" r:id="rId3"/>
    <p:sldId id="276" r:id="rId4"/>
    <p:sldId id="556" r:id="rId5"/>
    <p:sldId id="576" r:id="rId6"/>
    <p:sldId id="612" r:id="rId7"/>
    <p:sldId id="623" r:id="rId8"/>
    <p:sldId id="624" r:id="rId9"/>
    <p:sldId id="625" r:id="rId10"/>
    <p:sldId id="626" r:id="rId11"/>
    <p:sldId id="613" r:id="rId12"/>
    <p:sldId id="627" r:id="rId13"/>
    <p:sldId id="628" r:id="rId14"/>
    <p:sldId id="629" r:id="rId15"/>
    <p:sldId id="631" r:id="rId16"/>
    <p:sldId id="630" r:id="rId17"/>
    <p:sldId id="615" r:id="rId18"/>
    <p:sldId id="616" r:id="rId19"/>
    <p:sldId id="620" r:id="rId20"/>
    <p:sldId id="592" r:id="rId21"/>
    <p:sldId id="595" r:id="rId22"/>
    <p:sldId id="617" r:id="rId23"/>
    <p:sldId id="618" r:id="rId24"/>
    <p:sldId id="597" r:id="rId25"/>
    <p:sldId id="601" r:id="rId26"/>
    <p:sldId id="602" r:id="rId27"/>
    <p:sldId id="603" r:id="rId28"/>
    <p:sldId id="604" r:id="rId29"/>
    <p:sldId id="605" r:id="rId30"/>
    <p:sldId id="606" r:id="rId31"/>
    <p:sldId id="608" r:id="rId32"/>
    <p:sldId id="609" r:id="rId33"/>
    <p:sldId id="610" r:id="rId34"/>
    <p:sldId id="621" r:id="rId35"/>
    <p:sldId id="611" r:id="rId36"/>
    <p:sldId id="619" r:id="rId37"/>
    <p:sldId id="622" r:id="rId38"/>
    <p:sldId id="596" r:id="rId39"/>
    <p:sldId id="598" r:id="rId40"/>
    <p:sldId id="591" r:id="rId41"/>
    <p:sldId id="560" r:id="rId42"/>
    <p:sldId id="349" r:id="rId43"/>
    <p:sldId id="401" r:id="rId44"/>
    <p:sldId id="490" r:id="rId45"/>
    <p:sldId id="491" r:id="rId46"/>
    <p:sldId id="4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Different ways for teamwork and communication" id="{28490C21-E62B-4BD0-B417-E91CF43870A2}">
          <p14:sldIdLst>
            <p14:sldId id="556"/>
            <p14:sldId id="576"/>
            <p14:sldId id="612"/>
            <p14:sldId id="623"/>
            <p14:sldId id="624"/>
            <p14:sldId id="625"/>
            <p14:sldId id="626"/>
            <p14:sldId id="613"/>
            <p14:sldId id="627"/>
            <p14:sldId id="628"/>
            <p14:sldId id="629"/>
            <p14:sldId id="631"/>
            <p14:sldId id="630"/>
            <p14:sldId id="615"/>
            <p14:sldId id="616"/>
            <p14:sldId id="620"/>
            <p14:sldId id="592"/>
          </p14:sldIdLst>
        </p14:section>
        <p14:section name="2. Using and administering Microsoft Teams" id="{CCD31E14-2C3D-4310-BD40-51D2AB3DDE20}">
          <p14:sldIdLst>
            <p14:sldId id="595"/>
            <p14:sldId id="617"/>
            <p14:sldId id="618"/>
            <p14:sldId id="597"/>
            <p14:sldId id="601"/>
            <p14:sldId id="602"/>
            <p14:sldId id="603"/>
            <p14:sldId id="604"/>
            <p14:sldId id="605"/>
            <p14:sldId id="606"/>
            <p14:sldId id="608"/>
            <p14:sldId id="609"/>
            <p14:sldId id="610"/>
            <p14:sldId id="621"/>
            <p14:sldId id="611"/>
            <p14:sldId id="619"/>
            <p14:sldId id="622"/>
            <p14:sldId id="596"/>
            <p14:sldId id="598"/>
            <p14:sldId id="591"/>
          </p14:sldIdLst>
        </p14:section>
        <p14:section name="3. Demonstration" id="{979BE68F-1BCC-4402-ACB9-34B768C3000F}">
          <p14:sldIdLst>
            <p14:sldId id="560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AC8"/>
    <a:srgbClr val="7176D1"/>
    <a:srgbClr val="234465"/>
    <a:srgbClr val="00E668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2362" autoAdjust="0"/>
  </p:normalViewPr>
  <p:slideViewPr>
    <p:cSldViewPr snapToGrid="0" showGuides="1">
      <p:cViewPr varScale="1">
        <p:scale>
          <a:sx n="99" d="100"/>
          <a:sy n="99" d="100"/>
        </p:scale>
        <p:origin x="226" y="4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21.8.2019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6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464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4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7E7743-24C7-4E3B-9566-CED2989F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21-Aug-19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9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89" r:id="rId15"/>
    <p:sldLayoutId id="2147483687" r:id="rId16"/>
    <p:sldLayoutId id="2147483690" r:id="rId17"/>
    <p:sldLayoutId id="2147483691" r:id="rId18"/>
    <p:sldLayoutId id="214748369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ocs.microsoft.com/en-us/microsoftteams/assign-roles-permission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microsoft.com/en-us/microsoftteams/get-clients#web-client" TargetMode="Externa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microsoft.com/en-us/microsoft-365/roadmap?filters=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085834"/>
            <a:ext cx="10965303" cy="506796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rgbClr val="234465"/>
                </a:solidFill>
              </a:rPr>
              <a:t>Module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161813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Collaboration services in Microsoft 365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54B93-94AC-48BA-B2AD-85FC93DA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04" y="1809425"/>
            <a:ext cx="5601591" cy="27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Admin Center: Mail Flow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9504" y="1300136"/>
            <a:ext cx="11490175" cy="1227243"/>
          </a:xfrm>
        </p:spPr>
        <p:txBody>
          <a:bodyPr>
            <a:normAutofit/>
          </a:bodyPr>
          <a:lstStyle/>
          <a:p>
            <a:r>
              <a:rPr lang="en-US" sz="2800" dirty="0"/>
              <a:t>Here you manage rules, accepted domains and connectors</a:t>
            </a:r>
          </a:p>
          <a:p>
            <a:r>
              <a:rPr lang="en-US" sz="2800" dirty="0"/>
              <a:t>This is also where you can perform message trace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634CC-CD5B-4B26-A9C4-4A2049E4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2671268"/>
            <a:ext cx="10916005" cy="3880344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0C5850-DFAA-4D1E-BBEC-0D09FB7884C4}"/>
              </a:ext>
            </a:extLst>
          </p:cNvPr>
          <p:cNvSpPr/>
          <p:nvPr/>
        </p:nvSpPr>
        <p:spPr bwMode="auto">
          <a:xfrm>
            <a:off x="2855335" y="3263235"/>
            <a:ext cx="6760064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029107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326673"/>
            <a:ext cx="11817350" cy="5122068"/>
          </a:xfrm>
        </p:spPr>
        <p:txBody>
          <a:bodyPr>
            <a:normAutofit/>
          </a:bodyPr>
          <a:lstStyle/>
          <a:p>
            <a:r>
              <a:rPr lang="en-US" sz="3200" dirty="0"/>
              <a:t>SharePoint Online is a secure place to store, organize, share and </a:t>
            </a:r>
            <a:br>
              <a:rPr lang="en-US" sz="3200" dirty="0"/>
            </a:br>
            <a:r>
              <a:rPr lang="en-US" sz="3200" dirty="0"/>
              <a:t>access information</a:t>
            </a:r>
          </a:p>
          <a:p>
            <a:r>
              <a:rPr lang="en-US" sz="3200" dirty="0"/>
              <a:t>It is a web-based platform by design, but can be consumed in </a:t>
            </a:r>
            <a:br>
              <a:rPr lang="en-US" sz="3200" dirty="0"/>
            </a:br>
            <a:r>
              <a:rPr lang="en-US" sz="3200" dirty="0"/>
              <a:t>different ways </a:t>
            </a:r>
          </a:p>
          <a:p>
            <a:r>
              <a:rPr lang="en-US" sz="3200" dirty="0"/>
              <a:t>Highly customizable</a:t>
            </a:r>
          </a:p>
          <a:p>
            <a:r>
              <a:rPr lang="en-US" sz="3200" dirty="0"/>
              <a:t>Can automate daily tasks</a:t>
            </a:r>
          </a:p>
          <a:p>
            <a:r>
              <a:rPr lang="en-US" sz="3200" dirty="0"/>
              <a:t>Much more than just a “file server in the cloud”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2252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hierarchical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88908-9D6B-4AD6-9C2D-BD7C1355343C}"/>
              </a:ext>
            </a:extLst>
          </p:cNvPr>
          <p:cNvSpPr txBox="1"/>
          <p:nvPr/>
        </p:nvSpPr>
        <p:spPr>
          <a:xfrm>
            <a:off x="4020479" y="1222818"/>
            <a:ext cx="4159564" cy="604049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SharePoint/Office 365 Instance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ABE3A-FAF7-409E-8761-52738503E1E9}"/>
              </a:ext>
            </a:extLst>
          </p:cNvPr>
          <p:cNvSpPr txBox="1"/>
          <p:nvPr/>
        </p:nvSpPr>
        <p:spPr>
          <a:xfrm>
            <a:off x="2241692" y="2183512"/>
            <a:ext cx="207162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3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39B02-AAB0-4042-B60D-E1F7A4C83D73}"/>
              </a:ext>
            </a:extLst>
          </p:cNvPr>
          <p:cNvSpPr txBox="1"/>
          <p:nvPr/>
        </p:nvSpPr>
        <p:spPr>
          <a:xfrm>
            <a:off x="7520881" y="2160567"/>
            <a:ext cx="207162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3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9C5A3-C8EB-42D6-9374-3E327D926F4E}"/>
              </a:ext>
            </a:extLst>
          </p:cNvPr>
          <p:cNvSpPr txBox="1"/>
          <p:nvPr/>
        </p:nvSpPr>
        <p:spPr>
          <a:xfrm>
            <a:off x="2110882" y="3073067"/>
            <a:ext cx="75555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A169C-6F6C-4B69-B6E6-949D2BD5E05E}"/>
              </a:ext>
            </a:extLst>
          </p:cNvPr>
          <p:cNvSpPr txBox="1"/>
          <p:nvPr/>
        </p:nvSpPr>
        <p:spPr>
          <a:xfrm>
            <a:off x="3691496" y="3084426"/>
            <a:ext cx="75555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16709-5122-4AC0-861D-EB3534A9277D}"/>
              </a:ext>
            </a:extLst>
          </p:cNvPr>
          <p:cNvSpPr txBox="1"/>
          <p:nvPr/>
        </p:nvSpPr>
        <p:spPr>
          <a:xfrm>
            <a:off x="7419083" y="3073066"/>
            <a:ext cx="75555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BBA42-799C-4372-BA0D-6C71DC817CE0}"/>
              </a:ext>
            </a:extLst>
          </p:cNvPr>
          <p:cNvSpPr txBox="1"/>
          <p:nvPr/>
        </p:nvSpPr>
        <p:spPr>
          <a:xfrm>
            <a:off x="8999697" y="3042137"/>
            <a:ext cx="75555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BC930-B4FD-4B4F-95C2-C07C5D089DF4}"/>
              </a:ext>
            </a:extLst>
          </p:cNvPr>
          <p:cNvSpPr txBox="1"/>
          <p:nvPr/>
        </p:nvSpPr>
        <p:spPr>
          <a:xfrm>
            <a:off x="1460063" y="3995787"/>
            <a:ext cx="14063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rgbClr val="C00000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(Sub)Site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F1BFB-F87D-47B8-B26E-6FC53B3BD24F}"/>
              </a:ext>
            </a:extLst>
          </p:cNvPr>
          <p:cNvSpPr txBox="1"/>
          <p:nvPr/>
        </p:nvSpPr>
        <p:spPr>
          <a:xfrm>
            <a:off x="6817694" y="3941779"/>
            <a:ext cx="14063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rgbClr val="C00000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(Sub)Site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B7B5E-FE51-48C0-B9B0-DB9490EE2108}"/>
              </a:ext>
            </a:extLst>
          </p:cNvPr>
          <p:cNvSpPr txBox="1"/>
          <p:nvPr/>
        </p:nvSpPr>
        <p:spPr>
          <a:xfrm>
            <a:off x="7091364" y="4807178"/>
            <a:ext cx="115002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ADC0A-EBCA-4F70-9D2B-48F312B7599E}"/>
              </a:ext>
            </a:extLst>
          </p:cNvPr>
          <p:cNvSpPr txBox="1"/>
          <p:nvPr/>
        </p:nvSpPr>
        <p:spPr>
          <a:xfrm>
            <a:off x="1749789" y="5813631"/>
            <a:ext cx="10832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4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53A76-AE5C-4DB4-88BF-2FDBA1C5518F}"/>
              </a:ext>
            </a:extLst>
          </p:cNvPr>
          <p:cNvSpPr txBox="1"/>
          <p:nvPr/>
        </p:nvSpPr>
        <p:spPr>
          <a:xfrm>
            <a:off x="3691496" y="3991728"/>
            <a:ext cx="115002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2F88BF-45B8-4037-964E-A230FC339DE9}"/>
              </a:ext>
            </a:extLst>
          </p:cNvPr>
          <p:cNvSpPr txBox="1"/>
          <p:nvPr/>
        </p:nvSpPr>
        <p:spPr>
          <a:xfrm>
            <a:off x="1716415" y="4899029"/>
            <a:ext cx="115002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Library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8FF7E-3787-4A21-B69C-088ECD99FE29}"/>
              </a:ext>
            </a:extLst>
          </p:cNvPr>
          <p:cNvSpPr txBox="1"/>
          <p:nvPr/>
        </p:nvSpPr>
        <p:spPr>
          <a:xfrm>
            <a:off x="3691496" y="4899030"/>
            <a:ext cx="10832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4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Folder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D40CF-455F-499A-A084-6CF297FFE571}"/>
              </a:ext>
            </a:extLst>
          </p:cNvPr>
          <p:cNvSpPr txBox="1"/>
          <p:nvPr/>
        </p:nvSpPr>
        <p:spPr>
          <a:xfrm>
            <a:off x="7158112" y="5813631"/>
            <a:ext cx="10832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4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Folder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B4C25-79BC-4049-9CDC-DC2C1BA338AE}"/>
              </a:ext>
            </a:extLst>
          </p:cNvPr>
          <p:cNvSpPr txBox="1"/>
          <p:nvPr/>
        </p:nvSpPr>
        <p:spPr>
          <a:xfrm>
            <a:off x="8999697" y="3923707"/>
            <a:ext cx="115002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Library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143C7-9168-4CE6-ADF6-96A4B8727F2E}"/>
              </a:ext>
            </a:extLst>
          </p:cNvPr>
          <p:cNvSpPr txBox="1"/>
          <p:nvPr/>
        </p:nvSpPr>
        <p:spPr>
          <a:xfrm>
            <a:off x="8999697" y="4791044"/>
            <a:ext cx="1083274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accent4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Folder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B25910-3ACD-467D-955C-451A17B0AA66}"/>
              </a:ext>
            </a:extLst>
          </p:cNvPr>
          <p:cNvCxnSpPr>
            <a:cxnSpLocks/>
          </p:cNvCxnSpPr>
          <p:nvPr/>
        </p:nvCxnSpPr>
        <p:spPr>
          <a:xfrm flipH="1">
            <a:off x="4168757" y="1843200"/>
            <a:ext cx="1" cy="317367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4F0A63-10D0-4F23-9660-B586295FF38A}"/>
              </a:ext>
            </a:extLst>
          </p:cNvPr>
          <p:cNvCxnSpPr>
            <a:cxnSpLocks/>
          </p:cNvCxnSpPr>
          <p:nvPr/>
        </p:nvCxnSpPr>
        <p:spPr>
          <a:xfrm flipH="1">
            <a:off x="2748881" y="2810506"/>
            <a:ext cx="117556" cy="25330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B5C31B-662B-4838-B307-3B4ED71185C7}"/>
              </a:ext>
            </a:extLst>
          </p:cNvPr>
          <p:cNvCxnSpPr>
            <a:cxnSpLocks/>
          </p:cNvCxnSpPr>
          <p:nvPr/>
        </p:nvCxnSpPr>
        <p:spPr>
          <a:xfrm>
            <a:off x="3751943" y="2810506"/>
            <a:ext cx="161235" cy="27392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A7BC88-22AC-4835-B06B-17DC67150DC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488659" y="3677116"/>
            <a:ext cx="1" cy="31055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7B1033-95CB-40EA-8C10-4AE856A11F00}"/>
              </a:ext>
            </a:extLst>
          </p:cNvPr>
          <p:cNvCxnSpPr>
            <a:cxnSpLocks/>
          </p:cNvCxnSpPr>
          <p:nvPr/>
        </p:nvCxnSpPr>
        <p:spPr>
          <a:xfrm flipH="1">
            <a:off x="4069273" y="3684825"/>
            <a:ext cx="1" cy="31055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DBAF11-6AFB-48EF-B689-044771F01CF8}"/>
              </a:ext>
            </a:extLst>
          </p:cNvPr>
          <p:cNvCxnSpPr>
            <a:cxnSpLocks/>
          </p:cNvCxnSpPr>
          <p:nvPr/>
        </p:nvCxnSpPr>
        <p:spPr>
          <a:xfrm flipH="1">
            <a:off x="2488658" y="4607954"/>
            <a:ext cx="1" cy="31055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14FBD6-1446-4DA7-89D0-E536FEFF063A}"/>
              </a:ext>
            </a:extLst>
          </p:cNvPr>
          <p:cNvCxnSpPr>
            <a:cxnSpLocks/>
          </p:cNvCxnSpPr>
          <p:nvPr/>
        </p:nvCxnSpPr>
        <p:spPr>
          <a:xfrm flipH="1">
            <a:off x="2488657" y="5503078"/>
            <a:ext cx="1" cy="31055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55BC26-097D-43DC-8DD2-86D17D7EAA1A}"/>
              </a:ext>
            </a:extLst>
          </p:cNvPr>
          <p:cNvCxnSpPr>
            <a:cxnSpLocks/>
          </p:cNvCxnSpPr>
          <p:nvPr/>
        </p:nvCxnSpPr>
        <p:spPr>
          <a:xfrm flipH="1">
            <a:off x="4035398" y="4584184"/>
            <a:ext cx="1" cy="31055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4F4553-570A-4324-B9A7-2F71B52F97A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96860" y="2787561"/>
            <a:ext cx="1" cy="28550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0D9502-0A3E-4639-A93B-B97CFC96B4F8}"/>
              </a:ext>
            </a:extLst>
          </p:cNvPr>
          <p:cNvCxnSpPr>
            <a:cxnSpLocks/>
          </p:cNvCxnSpPr>
          <p:nvPr/>
        </p:nvCxnSpPr>
        <p:spPr>
          <a:xfrm>
            <a:off x="9377473" y="2775242"/>
            <a:ext cx="1" cy="28550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25974F-A4F0-4B0E-BCC2-0B2A21702BE0}"/>
              </a:ext>
            </a:extLst>
          </p:cNvPr>
          <p:cNvCxnSpPr>
            <a:cxnSpLocks/>
          </p:cNvCxnSpPr>
          <p:nvPr/>
        </p:nvCxnSpPr>
        <p:spPr>
          <a:xfrm flipH="1">
            <a:off x="7797521" y="3673212"/>
            <a:ext cx="1" cy="25049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DFDD47-28DA-42D7-82FD-235088C0034D}"/>
              </a:ext>
            </a:extLst>
          </p:cNvPr>
          <p:cNvCxnSpPr>
            <a:cxnSpLocks/>
          </p:cNvCxnSpPr>
          <p:nvPr/>
        </p:nvCxnSpPr>
        <p:spPr>
          <a:xfrm flipH="1">
            <a:off x="9415323" y="3642766"/>
            <a:ext cx="1" cy="25428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CEB382-CB39-446A-862A-5D5F92A9CB5A}"/>
              </a:ext>
            </a:extLst>
          </p:cNvPr>
          <p:cNvCxnSpPr>
            <a:cxnSpLocks/>
          </p:cNvCxnSpPr>
          <p:nvPr/>
        </p:nvCxnSpPr>
        <p:spPr>
          <a:xfrm flipH="1">
            <a:off x="7796859" y="4556683"/>
            <a:ext cx="1" cy="25049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3CA0A2-2E43-4B87-83F5-EAC4B37EB8E5}"/>
              </a:ext>
            </a:extLst>
          </p:cNvPr>
          <p:cNvCxnSpPr>
            <a:cxnSpLocks/>
          </p:cNvCxnSpPr>
          <p:nvPr/>
        </p:nvCxnSpPr>
        <p:spPr>
          <a:xfrm flipH="1">
            <a:off x="9415323" y="4527756"/>
            <a:ext cx="1" cy="25049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8558CAD-418C-4320-89CB-F8BB8D9020B7}"/>
              </a:ext>
            </a:extLst>
          </p:cNvPr>
          <p:cNvCxnSpPr>
            <a:cxnSpLocks/>
          </p:cNvCxnSpPr>
          <p:nvPr/>
        </p:nvCxnSpPr>
        <p:spPr>
          <a:xfrm flipH="1">
            <a:off x="7801907" y="5429359"/>
            <a:ext cx="1" cy="36266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A5A793-5557-4716-99E6-B74C330DED3E}"/>
              </a:ext>
            </a:extLst>
          </p:cNvPr>
          <p:cNvCxnSpPr>
            <a:cxnSpLocks/>
          </p:cNvCxnSpPr>
          <p:nvPr/>
        </p:nvCxnSpPr>
        <p:spPr>
          <a:xfrm flipH="1">
            <a:off x="7891672" y="1843200"/>
            <a:ext cx="1" cy="317367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4" descr="Ð ÐµÐ·ÑÐ»ÑÐ°Ñ Ñ Ð¸Ð·Ð¾Ð±ÑÐ°Ð¶ÐµÐ½Ð¸Ðµ Ð·Ð° document icon">
            <a:extLst>
              <a:ext uri="{FF2B5EF4-FFF2-40B4-BE49-F238E27FC236}">
                <a16:creationId xmlns:a16="http://schemas.microsoft.com/office/drawing/2014/main" id="{4ABFC466-5045-46AB-8A10-45D5269E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05" y="5933385"/>
            <a:ext cx="364540" cy="3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Ð ÐµÐ·ÑÐ»ÑÐ°Ñ Ñ Ð¸Ð·Ð¾Ð±ÑÐ°Ð¶ÐµÐ½Ð¸Ðµ Ð·Ð° document icon">
            <a:extLst>
              <a:ext uri="{FF2B5EF4-FFF2-40B4-BE49-F238E27FC236}">
                <a16:creationId xmlns:a16="http://schemas.microsoft.com/office/drawing/2014/main" id="{0FBA9844-FB12-443F-B1C5-6C68C121F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26" y="5018783"/>
            <a:ext cx="364540" cy="3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Ð ÐµÐ·ÑÐ»ÑÐ°Ñ Ñ Ð¸Ð·Ð¾Ð±ÑÐ°Ð¶ÐµÐ½Ð¸Ðµ Ð·Ð° document icon">
            <a:extLst>
              <a:ext uri="{FF2B5EF4-FFF2-40B4-BE49-F238E27FC236}">
                <a16:creationId xmlns:a16="http://schemas.microsoft.com/office/drawing/2014/main" id="{A8CB43E6-01F4-4ECC-BB59-D865D00B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84" y="5933385"/>
            <a:ext cx="364540" cy="3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Ð ÐµÐ·ÑÐ»ÑÐ°Ñ Ñ Ð¸Ð·Ð¾Ð±ÑÐ°Ð¶ÐµÐ½Ð¸Ðµ Ð·Ð° document icon">
            <a:extLst>
              <a:ext uri="{FF2B5EF4-FFF2-40B4-BE49-F238E27FC236}">
                <a16:creationId xmlns:a16="http://schemas.microsoft.com/office/drawing/2014/main" id="{09AB63A8-90DF-4F00-9C8A-E4E9953B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533" y="4926932"/>
            <a:ext cx="364540" cy="3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223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example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C4CF-9C36-4B42-B62F-F80C43E9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2" y="1697905"/>
            <a:ext cx="10790156" cy="4526625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692E60-35FF-47D0-B617-DD6A3FACD0AD}"/>
              </a:ext>
            </a:extLst>
          </p:cNvPr>
          <p:cNvSpPr/>
          <p:nvPr/>
        </p:nvSpPr>
        <p:spPr bwMode="auto">
          <a:xfrm>
            <a:off x="1563396" y="2613239"/>
            <a:ext cx="2209881" cy="350298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A5B20-7EBF-4591-83AF-705378D8F875}"/>
              </a:ext>
            </a:extLst>
          </p:cNvPr>
          <p:cNvSpPr txBox="1"/>
          <p:nvPr/>
        </p:nvSpPr>
        <p:spPr>
          <a:xfrm>
            <a:off x="3723702" y="2518520"/>
            <a:ext cx="2517355" cy="5397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solidFill>
                  <a:srgbClr val="C00000"/>
                </a:solidFill>
              </a:rPr>
              <a:t>Site Collection (Site)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4B867-5B0A-44AE-BFD9-84A2C7B272AA}"/>
              </a:ext>
            </a:extLst>
          </p:cNvPr>
          <p:cNvSpPr/>
          <p:nvPr/>
        </p:nvSpPr>
        <p:spPr bwMode="auto">
          <a:xfrm>
            <a:off x="2618762" y="3878871"/>
            <a:ext cx="1942222" cy="350298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06A61-E280-4DBF-BDFD-70D33C353012}"/>
              </a:ext>
            </a:extLst>
          </p:cNvPr>
          <p:cNvSpPr txBox="1"/>
          <p:nvPr/>
        </p:nvSpPr>
        <p:spPr>
          <a:xfrm>
            <a:off x="4560984" y="3772757"/>
            <a:ext cx="1942223" cy="5397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solidFill>
                  <a:srgbClr val="C00000"/>
                </a:solidFill>
              </a:rPr>
              <a:t>Library &gt; Folder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BE3495-03BA-42A6-A070-32ED02B44124}"/>
              </a:ext>
            </a:extLst>
          </p:cNvPr>
          <p:cNvSpPr/>
          <p:nvPr/>
        </p:nvSpPr>
        <p:spPr bwMode="auto">
          <a:xfrm>
            <a:off x="3074126" y="4665007"/>
            <a:ext cx="2037700" cy="1123685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05A00-021B-4D12-B2BF-43F05BC0542C}"/>
              </a:ext>
            </a:extLst>
          </p:cNvPr>
          <p:cNvSpPr txBox="1"/>
          <p:nvPr/>
        </p:nvSpPr>
        <p:spPr>
          <a:xfrm>
            <a:off x="3421266" y="5726456"/>
            <a:ext cx="1522162" cy="5397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solidFill>
                  <a:srgbClr val="C00000"/>
                </a:solidFill>
              </a:rPr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18605829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external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9645ACB-52D5-4F01-8FB6-5ADD0638C6BB}"/>
              </a:ext>
            </a:extLst>
          </p:cNvPr>
          <p:cNvSpPr txBox="1">
            <a:spLocks/>
          </p:cNvSpPr>
          <p:nvPr/>
        </p:nvSpPr>
        <p:spPr>
          <a:xfrm>
            <a:off x="190405" y="1275557"/>
            <a:ext cx="11955865" cy="512206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/>
            <a:r>
              <a:rPr lang="en-US" sz="3200" dirty="0"/>
              <a:t>External sharing allows access from people outside the organization</a:t>
            </a:r>
          </a:p>
          <a:p>
            <a:pPr marL="401638" indent="-401638"/>
            <a:r>
              <a:rPr lang="en-US" sz="3200" dirty="0"/>
              <a:t>Two places to define external sharing:</a:t>
            </a:r>
          </a:p>
          <a:p>
            <a:pPr marL="934704" lvl="1" indent="-401638"/>
            <a:r>
              <a:rPr lang="en-US" sz="3000" dirty="0"/>
              <a:t>At the </a:t>
            </a:r>
            <a:r>
              <a:rPr lang="en-US" sz="3000" u="sng" dirty="0"/>
              <a:t>organizational level</a:t>
            </a:r>
          </a:p>
          <a:p>
            <a:pPr marL="934704" lvl="1" indent="-401638"/>
            <a:r>
              <a:rPr lang="en-US" sz="3000" dirty="0"/>
              <a:t>At the </a:t>
            </a:r>
            <a:r>
              <a:rPr lang="en-US" sz="3000" u="sng" dirty="0"/>
              <a:t>site level</a:t>
            </a:r>
          </a:p>
          <a:p>
            <a:pPr marL="934704" lvl="1" indent="-401638"/>
            <a:r>
              <a:rPr lang="en-US" sz="3000" dirty="0"/>
              <a:t>If they don’t match, the more restrictive will apply</a:t>
            </a:r>
          </a:p>
          <a:p>
            <a:pPr marL="401638" indent="-401638"/>
            <a:r>
              <a:rPr lang="en-US" sz="3200" dirty="0"/>
              <a:t>Four options/levels of external sharing can be configured </a:t>
            </a:r>
            <a:br>
              <a:rPr lang="en-US" sz="3200" dirty="0"/>
            </a:br>
            <a:r>
              <a:rPr lang="en-US" sz="1800" dirty="0"/>
              <a:t>(screenshot on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1305898802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external sharing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FA441-55D4-4B59-B190-F0AA324D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0" y="1891484"/>
            <a:ext cx="11708700" cy="3787711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191662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versioning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C9085DD-0587-4BA8-AE4C-13B392C71AFA}"/>
              </a:ext>
            </a:extLst>
          </p:cNvPr>
          <p:cNvSpPr txBox="1">
            <a:spLocks/>
          </p:cNvSpPr>
          <p:nvPr/>
        </p:nvSpPr>
        <p:spPr>
          <a:xfrm>
            <a:off x="190405" y="1275557"/>
            <a:ext cx="11955865" cy="206464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/>
            <a:r>
              <a:rPr lang="en-US" sz="2800" dirty="0"/>
              <a:t>View and recover previous versions from the item's history</a:t>
            </a:r>
          </a:p>
          <a:p>
            <a:pPr marL="401638" indent="-401638"/>
            <a:r>
              <a:rPr lang="en-US" sz="2800" dirty="0"/>
              <a:t>Options to use major only or and major and minor versions</a:t>
            </a:r>
          </a:p>
          <a:p>
            <a:pPr marL="401638" indent="-401638"/>
            <a:r>
              <a:rPr lang="en-US" sz="2800" dirty="0"/>
              <a:t>Configuration is in the list/library settings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195BA8-40E5-4082-925B-3C07E454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39" y="3363810"/>
            <a:ext cx="9232135" cy="3187802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81803451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OneDrive for Business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9"/>
            <a:ext cx="11817350" cy="272975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personal storage for each user, managed by the organization</a:t>
            </a:r>
          </a:p>
          <a:p>
            <a:r>
              <a:rPr lang="en-US" sz="2800" dirty="0"/>
              <a:t>It is based on SharePoint Online</a:t>
            </a:r>
          </a:p>
          <a:p>
            <a:r>
              <a:rPr lang="en-US" sz="2800" dirty="0"/>
              <a:t>All files are private unless you decide to share</a:t>
            </a:r>
          </a:p>
          <a:p>
            <a:r>
              <a:rPr lang="en-US" sz="2800" dirty="0"/>
              <a:t>Each user gets at least 1TB of space in the cloud</a:t>
            </a:r>
          </a:p>
          <a:p>
            <a:r>
              <a:rPr lang="en-US" sz="2800" dirty="0"/>
              <a:t>The content can be synced locally with the OneDrive sync client*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D5D2-8282-4E70-8295-C5F33703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57" y="4077995"/>
            <a:ext cx="3973110" cy="247361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D3F0D0-5BF7-461A-8D41-CC7D9516EA1F}"/>
              </a:ext>
            </a:extLst>
          </p:cNvPr>
          <p:cNvSpPr/>
          <p:nvPr/>
        </p:nvSpPr>
        <p:spPr>
          <a:xfrm>
            <a:off x="5399989" y="6097703"/>
            <a:ext cx="5919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The OneDrive sync client can also sync SharePoint libraries  </a:t>
            </a:r>
          </a:p>
        </p:txBody>
      </p:sp>
    </p:spTree>
    <p:extLst>
      <p:ext uri="{BB962C8B-B14F-4D97-AF65-F5344CB8AC3E}">
        <p14:creationId xmlns:p14="http://schemas.microsoft.com/office/powerpoint/2010/main" val="1037167400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ProPlus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3142" y="1307924"/>
            <a:ext cx="11817350" cy="5144786"/>
          </a:xfrm>
        </p:spPr>
        <p:txBody>
          <a:bodyPr>
            <a:normAutofit/>
          </a:bodyPr>
          <a:lstStyle/>
          <a:p>
            <a:r>
              <a:rPr lang="en-US" sz="2800" dirty="0"/>
              <a:t>Full version of Office, available through Office/Microsoft 365</a:t>
            </a:r>
          </a:p>
          <a:p>
            <a:r>
              <a:rPr lang="en-US" sz="2800" dirty="0"/>
              <a:t>It is not a web-based version of Office, it is installed on a user’s computer</a:t>
            </a:r>
          </a:p>
          <a:p>
            <a:r>
              <a:rPr lang="en-US" sz="2800" dirty="0"/>
              <a:t>Includes: Word, Excel, PowerPoint, OneNote, Access, Publisher and Outlook</a:t>
            </a:r>
          </a:p>
          <a:p>
            <a:r>
              <a:rPr lang="en-US" sz="2800" dirty="0"/>
              <a:t>Uses Click-to-Run installation (vs MSI)</a:t>
            </a:r>
          </a:p>
          <a:p>
            <a:r>
              <a:rPr lang="en-US" sz="2800" dirty="0"/>
              <a:t>Licensed per user</a:t>
            </a:r>
            <a:br>
              <a:rPr lang="en-US" sz="2800" dirty="0"/>
            </a:br>
            <a:r>
              <a:rPr lang="en-US" sz="2000" dirty="0"/>
              <a:t>(Can be installed on multiple PCs, tablets and phones)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4722-E66C-4474-9EC2-F05F551F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15" y="3429000"/>
            <a:ext cx="4260606" cy="1991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84137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for the web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40"/>
            <a:ext cx="11817350" cy="2013662"/>
          </a:xfrm>
        </p:spPr>
        <p:txBody>
          <a:bodyPr>
            <a:normAutofit/>
          </a:bodyPr>
          <a:lstStyle/>
          <a:p>
            <a:r>
              <a:rPr lang="en-US" dirty="0"/>
              <a:t>Opens Word, Excel, OneNote, and PowerPoint documents in </a:t>
            </a:r>
            <a:br>
              <a:rPr lang="en-US" dirty="0"/>
            </a:br>
            <a:r>
              <a:rPr lang="en-US" dirty="0"/>
              <a:t>your web browser</a:t>
            </a:r>
          </a:p>
          <a:p>
            <a:r>
              <a:rPr lang="en-US" sz="3200" dirty="0"/>
              <a:t>You can v</a:t>
            </a:r>
            <a:r>
              <a:rPr lang="en-US" dirty="0"/>
              <a:t>iew, create, and edit files on the go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8CFCF-F0D9-41D8-B5F8-05967BDD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24" y="3362848"/>
            <a:ext cx="10157551" cy="3034777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72978949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65490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Using and administering </a:t>
            </a:r>
            <a:br>
              <a:rPr lang="en-US" dirty="0"/>
            </a:br>
            <a:r>
              <a:rPr lang="en-US" dirty="0"/>
              <a:t>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204632999"/>
      </p:ext>
    </p:extLst>
  </p:cSld>
  <p:clrMapOvr>
    <a:masterClrMapping/>
  </p:clrMapOvr>
  <p:transition spd="slow" advClick="0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tools for different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91FBFF80-0445-42D6-930C-B65EC997972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00088" y="2632075"/>
            <a:ext cx="10641012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D5F6340-74D4-4116-8674-6D7487D6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36" y="1730279"/>
            <a:ext cx="198349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Exchange Online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4308222F-A627-48BB-81B0-5401035D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74" y="1754513"/>
            <a:ext cx="11350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Planner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88A83A5-8F9B-4C91-9866-28F01452E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24" y="1730279"/>
            <a:ext cx="1225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Yammer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302B2165-EC8C-4AD0-8FFF-73555DF7C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36" y="2391251"/>
            <a:ext cx="24463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SharePoint Online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DCA84DBE-6874-4B79-B027-5E1A4C8D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74" y="2385998"/>
            <a:ext cx="9461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Forms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C988364-CFC8-43FD-A271-5831321FC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24" y="2391251"/>
            <a:ext cx="10382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Kaizala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6782E7D-C137-45AD-AA66-8480498ED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36" y="3042543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Microsoft Teams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03462522-D798-41A6-8ECD-E2C15919B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74" y="3042543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Delve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128B101-1AC2-42B1-8D3E-10F99BB63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24" y="3042543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Flow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F68D92D2-1B00-4C03-B62D-07500408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36" y="3677543"/>
            <a:ext cx="295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OneDrive for Business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0CC21C2-1CA6-4374-9929-60BE9AD6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74" y="3677543"/>
            <a:ext cx="106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Stream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88D294F6-C75F-46C9-82B4-C5AB8567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24" y="3677543"/>
            <a:ext cx="129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 BI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B5CEAE43-77CE-49F1-A414-4F9CAD00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79" y="4312543"/>
            <a:ext cx="24828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Office 365 ProPlus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6E74FFA-9BEB-4469-8030-A7C4329D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74" y="4314060"/>
            <a:ext cx="8175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Sway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F89CFA8-871B-4C3C-978B-EE52F36B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824" y="4312543"/>
            <a:ext cx="160178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PowerApps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E00D1889-C5B4-4BEE-A60A-DFA4C52E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453" y="2975448"/>
            <a:ext cx="84087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dirty="0">
                <a:solidFill>
                  <a:srgbClr val="0070C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ore…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B84D8C-286B-4A6F-BF3E-D4EF46A63C64}"/>
              </a:ext>
            </a:extLst>
          </p:cNvPr>
          <p:cNvCxnSpPr>
            <a:cxnSpLocks/>
          </p:cNvCxnSpPr>
          <p:nvPr/>
        </p:nvCxnSpPr>
        <p:spPr>
          <a:xfrm>
            <a:off x="4343727" y="1860916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130DD-2AD4-4EAD-B852-9058B48AE15A}"/>
              </a:ext>
            </a:extLst>
          </p:cNvPr>
          <p:cNvCxnSpPr>
            <a:cxnSpLocks/>
          </p:cNvCxnSpPr>
          <p:nvPr/>
        </p:nvCxnSpPr>
        <p:spPr>
          <a:xfrm>
            <a:off x="7293755" y="1860916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45931F-EEAC-468C-B3E4-CF629F220FF8}"/>
              </a:ext>
            </a:extLst>
          </p:cNvPr>
          <p:cNvCxnSpPr>
            <a:cxnSpLocks/>
          </p:cNvCxnSpPr>
          <p:nvPr/>
        </p:nvCxnSpPr>
        <p:spPr>
          <a:xfrm>
            <a:off x="10212612" y="1860916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Rectangle 3">
            <a:extLst>
              <a:ext uri="{FF2B5EF4-FFF2-40B4-BE49-F238E27FC236}">
                <a16:creationId xmlns:a16="http://schemas.microsoft.com/office/drawing/2014/main" id="{A3235B32-5C3E-49A6-ADAE-CC86F3974D43}"/>
              </a:ext>
            </a:extLst>
          </p:cNvPr>
          <p:cNvSpPr txBox="1">
            <a:spLocks noChangeArrowheads="1"/>
          </p:cNvSpPr>
          <p:nvPr/>
        </p:nvSpPr>
        <p:spPr>
          <a:xfrm>
            <a:off x="1988162" y="5316009"/>
            <a:ext cx="7421686" cy="75295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v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/>
              <a:t>n</a:t>
            </a:r>
            <a:r>
              <a:rPr lang="en-US" dirty="0">
                <a:solidFill>
                  <a:srgbClr val="00B0F0"/>
                </a:solidFill>
              </a:rPr>
              <a:t>g</a:t>
            </a:r>
            <a:r>
              <a:rPr lang="en-US" dirty="0"/>
              <a:t> s</a:t>
            </a: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US" dirty="0">
                <a:solidFill>
                  <a:schemeClr val="accent4"/>
                </a:solidFill>
              </a:rPr>
              <a:t>a</a:t>
            </a:r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>
                <a:solidFill>
                  <a:srgbClr val="FFC000"/>
                </a:solidFill>
              </a:rPr>
              <a:t>y</a:t>
            </a:r>
            <a:r>
              <a:rPr lang="en-US" dirty="0"/>
              <a:t> t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>
                <a:solidFill>
                  <a:srgbClr val="7176D1"/>
                </a:solidFill>
              </a:rPr>
              <a:t>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545AC8"/>
                </a:solidFill>
              </a:rPr>
              <a:t>c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i</a:t>
            </a:r>
            <a:r>
              <a:rPr lang="en-US" dirty="0">
                <a:solidFill>
                  <a:srgbClr val="00B050"/>
                </a:solidFill>
              </a:rPr>
              <a:t>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50166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tools for different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0" name="Rectangle 76">
            <a:extLst>
              <a:ext uri="{FF2B5EF4-FFF2-40B4-BE49-F238E27FC236}">
                <a16:creationId xmlns:a16="http://schemas.microsoft.com/office/drawing/2014/main" id="{3BF0701B-B96A-425E-A128-2C28DE0C4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832" y="1529003"/>
            <a:ext cx="29962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Type of communication</a:t>
            </a:r>
            <a:endParaRPr kumimoji="0" lang="en-US" altLang="en-US" sz="24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>
            <a:extLst>
              <a:ext uri="{FF2B5EF4-FFF2-40B4-BE49-F238E27FC236}">
                <a16:creationId xmlns:a16="http://schemas.microsoft.com/office/drawing/2014/main" id="{22D17403-EFCA-4A99-954D-2503825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53" y="1531944"/>
            <a:ext cx="2193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Office 365 tool(s)</a:t>
            </a:r>
            <a:endParaRPr kumimoji="0" lang="en-US" altLang="en-US" sz="24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>
            <a:extLst>
              <a:ext uri="{FF2B5EF4-FFF2-40B4-BE49-F238E27FC236}">
                <a16:creationId xmlns:a16="http://schemas.microsoft.com/office/drawing/2014/main" id="{716BB2A5-FDB5-437F-893D-EA5BB448D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50" y="2129274"/>
            <a:ext cx="102553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Real time: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>
            <a:extLst>
              <a:ext uri="{FF2B5EF4-FFF2-40B4-BE49-F238E27FC236}">
                <a16:creationId xmlns:a16="http://schemas.microsoft.com/office/drawing/2014/main" id="{ADB1714E-98D6-4528-94DF-2B029D81D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019" y="2168053"/>
            <a:ext cx="18255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Skype for Business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>
            <a:extLst>
              <a:ext uri="{FF2B5EF4-FFF2-40B4-BE49-F238E27FC236}">
                <a16:creationId xmlns:a16="http://schemas.microsoft.com/office/drawing/2014/main" id="{957607DA-0B3C-45EC-B11D-C9A97C891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684" y="2802830"/>
            <a:ext cx="75982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Offline: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5">
            <a:extLst>
              <a:ext uri="{FF2B5EF4-FFF2-40B4-BE49-F238E27FC236}">
                <a16:creationId xmlns:a16="http://schemas.microsoft.com/office/drawing/2014/main" id="{53984059-0F7D-4989-A5C2-C6B4AF4C1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338" y="2781722"/>
            <a:ext cx="252787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Outlook, Yammer, Stream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9">
            <a:extLst>
              <a:ext uri="{FF2B5EF4-FFF2-40B4-BE49-F238E27FC236}">
                <a16:creationId xmlns:a16="http://schemas.microsoft.com/office/drawing/2014/main" id="{C61F40DC-6EB7-4C54-9F7B-6D1785D45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684" y="3434498"/>
            <a:ext cx="196303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Department based: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90">
            <a:extLst>
              <a:ext uri="{FF2B5EF4-FFF2-40B4-BE49-F238E27FC236}">
                <a16:creationId xmlns:a16="http://schemas.microsoft.com/office/drawing/2014/main" id="{C3793F36-7518-4643-A8D5-B0A733070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338" y="3458709"/>
            <a:ext cx="33279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Groups (security and distribution)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2">
            <a:extLst>
              <a:ext uri="{FF2B5EF4-FFF2-40B4-BE49-F238E27FC236}">
                <a16:creationId xmlns:a16="http://schemas.microsoft.com/office/drawing/2014/main" id="{1A9209CF-9345-43FC-876A-10113A600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684" y="4148625"/>
            <a:ext cx="202350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Project team based: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3">
            <a:extLst>
              <a:ext uri="{FF2B5EF4-FFF2-40B4-BE49-F238E27FC236}">
                <a16:creationId xmlns:a16="http://schemas.microsoft.com/office/drawing/2014/main" id="{48AC4ED5-879E-46D3-98B6-E06B63CA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338" y="4148625"/>
            <a:ext cx="33279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Groups (security and distribution)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5">
            <a:extLst>
              <a:ext uri="{FF2B5EF4-FFF2-40B4-BE49-F238E27FC236}">
                <a16:creationId xmlns:a16="http://schemas.microsoft.com/office/drawing/2014/main" id="{1D07C7A7-4F73-46A3-9E9D-EA87B72E2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55" y="4824976"/>
            <a:ext cx="122817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One-to-one: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100">
            <a:extLst>
              <a:ext uri="{FF2B5EF4-FFF2-40B4-BE49-F238E27FC236}">
                <a16:creationId xmlns:a16="http://schemas.microsoft.com/office/drawing/2014/main" id="{F582DA31-DD38-494E-A17C-576A347F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338" y="4794441"/>
            <a:ext cx="39526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Skype for Business, </a:t>
            </a:r>
            <a:r>
              <a:rPr lang="en-US" altLang="en-US" sz="1900" dirty="0">
                <a:solidFill>
                  <a:srgbClr val="234465"/>
                </a:solidFill>
                <a:latin typeface="Calibri" panose="020F0502020204030204" pitchFamily="34" charset="0"/>
              </a:rPr>
              <a:t>Outlook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, OneDrive, Sway, PowerPoint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03">
            <a:extLst>
              <a:ext uri="{FF2B5EF4-FFF2-40B4-BE49-F238E27FC236}">
                <a16:creationId xmlns:a16="http://schemas.microsoft.com/office/drawing/2014/main" id="{5E61507D-581A-4C44-9C4B-26C8217F3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55" y="5486297"/>
            <a:ext cx="141346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One-to-many: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08">
            <a:extLst>
              <a:ext uri="{FF2B5EF4-FFF2-40B4-BE49-F238E27FC236}">
                <a16:creationId xmlns:a16="http://schemas.microsoft.com/office/drawing/2014/main" id="{1C4955F7-B39F-403B-8AED-5C1BDAB59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337" y="5484091"/>
            <a:ext cx="3837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Skype for Business, Outlook, OneDrive, Yammer,</a:t>
            </a:r>
            <a:r>
              <a:rPr kumimoji="0" lang="en-US" altLang="en-US" sz="1900" b="0" i="0" u="none" strike="noStrike" cap="none" normalizeH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34465"/>
                </a:solidFill>
                <a:effectLst/>
                <a:latin typeface="Calibri" panose="020F0502020204030204" pitchFamily="34" charset="0"/>
              </a:rPr>
              <a:t>Sway, PowerPoint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64FE269-F7AC-4A7A-85FA-2C656E537C97}"/>
              </a:ext>
            </a:extLst>
          </p:cNvPr>
          <p:cNvCxnSpPr>
            <a:cxnSpLocks/>
          </p:cNvCxnSpPr>
          <p:nvPr/>
        </p:nvCxnSpPr>
        <p:spPr>
          <a:xfrm>
            <a:off x="4489153" y="1529003"/>
            <a:ext cx="0" cy="4610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453C057-7358-4D7D-8BAC-9CB15CEE07BF}"/>
              </a:ext>
            </a:extLst>
          </p:cNvPr>
          <p:cNvCxnSpPr>
            <a:cxnSpLocks/>
          </p:cNvCxnSpPr>
          <p:nvPr/>
        </p:nvCxnSpPr>
        <p:spPr>
          <a:xfrm>
            <a:off x="968749" y="1993885"/>
            <a:ext cx="91903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2B69831-A4B5-41A4-9F37-57C3E96EA956}"/>
              </a:ext>
            </a:extLst>
          </p:cNvPr>
          <p:cNvSpPr txBox="1"/>
          <p:nvPr/>
        </p:nvSpPr>
        <p:spPr>
          <a:xfrm>
            <a:off x="9126245" y="2121732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>
                <a:latin typeface="+mj-lt"/>
              </a:rPr>
              <a:t>Teams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8FA595-882C-4D44-BE08-6DD2E9CAC519}"/>
              </a:ext>
            </a:extLst>
          </p:cNvPr>
          <p:cNvSpPr txBox="1"/>
          <p:nvPr/>
        </p:nvSpPr>
        <p:spPr>
          <a:xfrm>
            <a:off x="9133952" y="2797718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/>
              <a:t>Teams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6B5FC64-C786-489E-A48D-A80754862C60}"/>
              </a:ext>
            </a:extLst>
          </p:cNvPr>
          <p:cNvSpPr txBox="1"/>
          <p:nvPr/>
        </p:nvSpPr>
        <p:spPr>
          <a:xfrm>
            <a:off x="9133953" y="3472915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/>
              <a:t>Teams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34B14A-8284-46B1-B9A4-71A006813ED0}"/>
              </a:ext>
            </a:extLst>
          </p:cNvPr>
          <p:cNvSpPr txBox="1"/>
          <p:nvPr/>
        </p:nvSpPr>
        <p:spPr>
          <a:xfrm>
            <a:off x="9133953" y="4154334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/>
              <a:t>Teams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275E8D1-F18A-4EC1-B15A-24B735712B1B}"/>
              </a:ext>
            </a:extLst>
          </p:cNvPr>
          <p:cNvSpPr txBox="1"/>
          <p:nvPr/>
        </p:nvSpPr>
        <p:spPr>
          <a:xfrm>
            <a:off x="9133953" y="4824976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/>
              <a:t>Teams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7B5F48-BA94-4227-926C-301A27566A03}"/>
              </a:ext>
            </a:extLst>
          </p:cNvPr>
          <p:cNvSpPr txBox="1"/>
          <p:nvPr/>
        </p:nvSpPr>
        <p:spPr>
          <a:xfrm>
            <a:off x="9134275" y="5495618"/>
            <a:ext cx="915151" cy="523706"/>
          </a:xfrm>
          <a:prstGeom prst="rect">
            <a:avLst/>
          </a:prstGeom>
          <a:solidFill>
            <a:srgbClr val="7176D1">
              <a:alpha val="15000"/>
            </a:srgb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dirty="0"/>
              <a:t>Teams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59B2D-E6A2-415F-8797-0ADACDA11B46}"/>
              </a:ext>
            </a:extLst>
          </p:cNvPr>
          <p:cNvCxnSpPr>
            <a:cxnSpLocks/>
          </p:cNvCxnSpPr>
          <p:nvPr/>
        </p:nvCxnSpPr>
        <p:spPr>
          <a:xfrm flipV="1">
            <a:off x="288898" y="555703"/>
            <a:ext cx="2985571" cy="144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083A90-6B22-4408-B683-6A4F581F4132}"/>
              </a:ext>
            </a:extLst>
          </p:cNvPr>
          <p:cNvSpPr txBox="1"/>
          <p:nvPr/>
        </p:nvSpPr>
        <p:spPr>
          <a:xfrm>
            <a:off x="386489" y="676952"/>
            <a:ext cx="3050015" cy="76486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dirty="0">
                <a:solidFill>
                  <a:schemeClr val="bg2"/>
                </a:solidFill>
                <a:highlight>
                  <a:srgbClr val="7176D1"/>
                </a:highlight>
                <a:latin typeface="+mj-lt"/>
                <a:ea typeface="+mj-ea"/>
                <a:cs typeface="+mj-cs"/>
              </a:rPr>
              <a:t>The single tool</a:t>
            </a:r>
          </a:p>
        </p:txBody>
      </p:sp>
    </p:spTree>
    <p:extLst>
      <p:ext uri="{BB962C8B-B14F-4D97-AF65-F5344CB8AC3E}">
        <p14:creationId xmlns:p14="http://schemas.microsoft.com/office/powerpoint/2010/main" val="345804370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Teams?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5201066"/>
          </a:xfrm>
        </p:spPr>
        <p:txBody>
          <a:bodyPr/>
          <a:lstStyle/>
          <a:p>
            <a:r>
              <a:rPr lang="en-US" dirty="0"/>
              <a:t>Microsoft Teams: </a:t>
            </a:r>
            <a:r>
              <a:rPr lang="en-US" u="sng" dirty="0"/>
              <a:t>the hub</a:t>
            </a:r>
            <a:r>
              <a:rPr lang="en-US" dirty="0"/>
              <a:t> for teamwork</a:t>
            </a:r>
          </a:p>
          <a:p>
            <a:r>
              <a:rPr lang="en-US" dirty="0"/>
              <a:t>The Office/Microsoft 365 all-in-one service for collaboration</a:t>
            </a:r>
          </a:p>
          <a:p>
            <a:r>
              <a:rPr lang="en-US" dirty="0"/>
              <a:t>Some of the functionalities in Teams: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5C3475-D949-4E98-8609-7FF2D1A0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8732"/>
              </p:ext>
            </p:extLst>
          </p:nvPr>
        </p:nvGraphicFramePr>
        <p:xfrm>
          <a:off x="785785" y="3558448"/>
          <a:ext cx="10523030" cy="2307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1796">
                  <a:extLst>
                    <a:ext uri="{9D8B030D-6E8A-4147-A177-3AD203B41FA5}">
                      <a16:colId xmlns:a16="http://schemas.microsoft.com/office/drawing/2014/main" val="2140711896"/>
                    </a:ext>
                  </a:extLst>
                </a:gridCol>
                <a:gridCol w="5051234">
                  <a:extLst>
                    <a:ext uri="{9D8B030D-6E8A-4147-A177-3AD203B41FA5}">
                      <a16:colId xmlns:a16="http://schemas.microsoft.com/office/drawing/2014/main" val="3199084412"/>
                    </a:ext>
                  </a:extLst>
                </a:gridCol>
              </a:tblGrid>
              <a:tr h="578721">
                <a:tc>
                  <a:txBody>
                    <a:bodyPr/>
                    <a:lstStyle/>
                    <a:p>
                      <a:pPr marL="342900" marR="0" lvl="0" indent="-34290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Audio and video meetings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571466"/>
                  </a:ext>
                </a:extLst>
              </a:tr>
              <a:tr h="57831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Rich chat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41267"/>
                  </a:ext>
                </a:extLst>
              </a:tr>
              <a:tr h="57260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Access to personal and group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Customizations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04096"/>
                  </a:ext>
                </a:extLst>
              </a:tr>
              <a:tr h="57831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Co-authoring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App integrations and more…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23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5445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meetings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33835"/>
            <a:ext cx="5692602" cy="5364420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US" sz="2800" dirty="0"/>
              <a:t>The </a:t>
            </a:r>
            <a:r>
              <a:rPr lang="en-US" sz="2800" u="sng" dirty="0"/>
              <a:t>Meetings</a:t>
            </a:r>
            <a:r>
              <a:rPr lang="en-US" sz="2800" dirty="0"/>
              <a:t> section:</a:t>
            </a:r>
          </a:p>
          <a:p>
            <a:pPr marL="573088" lvl="1" indent="-323850">
              <a:buSzPct val="85000"/>
            </a:pPr>
            <a:r>
              <a:rPr lang="en-US" sz="2600" dirty="0"/>
              <a:t>Shows your scheduled meetings</a:t>
            </a:r>
          </a:p>
          <a:p>
            <a:pPr marL="573088" lvl="1" indent="-323850">
              <a:buSzPct val="85000"/>
            </a:pPr>
            <a:r>
              <a:rPr lang="en-US" sz="2600" dirty="0"/>
              <a:t>Integrates with your Outlook calendar </a:t>
            </a:r>
            <a:br>
              <a:rPr lang="en-US" sz="2600" dirty="0"/>
            </a:br>
            <a:r>
              <a:rPr lang="en-US" sz="2600" dirty="0"/>
              <a:t>(in both directions)</a:t>
            </a:r>
          </a:p>
          <a:p>
            <a:pPr marL="573088" lvl="1" indent="-323850">
              <a:buSzPct val="85000"/>
            </a:pPr>
            <a:r>
              <a:rPr lang="en-US" sz="2600" dirty="0"/>
              <a:t>Gives options to: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Chat with the participants </a:t>
            </a:r>
            <a:br>
              <a:rPr lang="en-US" sz="2400" dirty="0"/>
            </a:br>
            <a:r>
              <a:rPr lang="en-US" sz="2400" dirty="0"/>
              <a:t>(even if outside meeting hours)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Record the session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Present desktop or program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Give/take remote control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Upload files</a:t>
            </a:r>
          </a:p>
          <a:p>
            <a:pPr marL="954087" lvl="2" indent="-342900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Much 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45D1-F930-454E-9263-BA997C9A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31" y="1571178"/>
            <a:ext cx="5844564" cy="41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1184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chat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4"/>
            <a:ext cx="5448395" cy="5487715"/>
          </a:xfrm>
        </p:spPr>
        <p:txBody>
          <a:bodyPr/>
          <a:lstStyle/>
          <a:p>
            <a:r>
              <a:rPr lang="en-US" sz="2600" dirty="0"/>
              <a:t>Individual, group or project based</a:t>
            </a:r>
            <a:br>
              <a:rPr lang="en-US" sz="2600" dirty="0"/>
            </a:br>
            <a:r>
              <a:rPr lang="en-US" sz="2600" dirty="0"/>
              <a:t>(Team) chats</a:t>
            </a:r>
          </a:p>
          <a:p>
            <a:r>
              <a:rPr lang="en-US" sz="2600" dirty="0"/>
              <a:t>Threaded conversations</a:t>
            </a:r>
          </a:p>
          <a:p>
            <a:r>
              <a:rPr lang="en-US" sz="2600" dirty="0"/>
              <a:t>Likes, emoji, stickers and more…</a:t>
            </a:r>
          </a:p>
          <a:p>
            <a:r>
              <a:rPr lang="en-US" sz="2600" dirty="0"/>
              <a:t>Can attach files in the chat</a:t>
            </a:r>
          </a:p>
          <a:p>
            <a:r>
              <a:rPr lang="en-US" sz="2600" dirty="0"/>
              <a:t>Can mention (tag) someone</a:t>
            </a:r>
          </a:p>
          <a:p>
            <a:r>
              <a:rPr lang="en-US" sz="2600" dirty="0"/>
              <a:t>Can apply some basic formatting</a:t>
            </a:r>
          </a:p>
          <a:p>
            <a:r>
              <a:rPr lang="en-US" sz="2600" dirty="0"/>
              <a:t>Can initiate a meeting from </a:t>
            </a:r>
            <a:br>
              <a:rPr lang="en-US" sz="2600" dirty="0"/>
            </a:br>
            <a:r>
              <a:rPr lang="en-US" sz="2600" dirty="0"/>
              <a:t>within a chat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B08E2-AD2F-4B71-8A6D-C0828319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01" y="1387219"/>
            <a:ext cx="5983222" cy="516033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435839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group and personal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170" y="1339830"/>
            <a:ext cx="11933658" cy="1695803"/>
          </a:xfrm>
        </p:spPr>
        <p:txBody>
          <a:bodyPr>
            <a:normAutofit/>
          </a:bodyPr>
          <a:lstStyle/>
          <a:p>
            <a:pPr marL="341313" indent="-341313">
              <a:lnSpc>
                <a:spcPct val="90000"/>
              </a:lnSpc>
            </a:pPr>
            <a:r>
              <a:rPr lang="en-US" sz="2800" dirty="0"/>
              <a:t>Teams is the interface, </a:t>
            </a:r>
            <a:r>
              <a:rPr lang="en-US" sz="2800" dirty="0">
                <a:solidFill>
                  <a:srgbClr val="C00000"/>
                </a:solidFill>
              </a:rPr>
              <a:t>SharePoint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OneDrive</a:t>
            </a:r>
            <a:r>
              <a:rPr lang="en-US" sz="2800" dirty="0"/>
              <a:t> are where the files are stored!</a:t>
            </a:r>
          </a:p>
          <a:p>
            <a:pPr marL="341313" indent="-341313">
              <a:lnSpc>
                <a:spcPct val="90000"/>
              </a:lnSpc>
            </a:pPr>
            <a:r>
              <a:rPr lang="en-US" sz="2800" dirty="0"/>
              <a:t>OneDrive (the sync tool) can be used to synchronize locally both the </a:t>
            </a:r>
            <a:br>
              <a:rPr lang="en-US" sz="2800" dirty="0"/>
            </a:br>
            <a:r>
              <a:rPr lang="en-US" sz="2800" dirty="0">
                <a:solidFill>
                  <a:srgbClr val="C00000"/>
                </a:solidFill>
              </a:rPr>
              <a:t>Teams-shared</a:t>
            </a:r>
            <a:r>
              <a:rPr lang="en-US" sz="2800" dirty="0"/>
              <a:t> files and the </a:t>
            </a:r>
            <a:r>
              <a:rPr lang="en-US" sz="2800" dirty="0">
                <a:solidFill>
                  <a:schemeClr val="accent2"/>
                </a:solidFill>
              </a:rPr>
              <a:t>personal</a:t>
            </a:r>
            <a:r>
              <a:rPr lang="en-US" sz="2800" dirty="0"/>
              <a:t> ones (OneDrive for Business)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C3A40-464A-4F7E-9A43-EAE3A021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38" y="3129275"/>
            <a:ext cx="9028723" cy="332771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38ECF8-99B2-4DC8-980D-D5438D2DDE92}"/>
              </a:ext>
            </a:extLst>
          </p:cNvPr>
          <p:cNvSpPr/>
          <p:nvPr/>
        </p:nvSpPr>
        <p:spPr bwMode="auto">
          <a:xfrm>
            <a:off x="1487277" y="4043190"/>
            <a:ext cx="732622" cy="572877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BC218D-9288-4551-A925-EB16E6B38BBC}"/>
              </a:ext>
            </a:extLst>
          </p:cNvPr>
          <p:cNvSpPr/>
          <p:nvPr/>
        </p:nvSpPr>
        <p:spPr bwMode="auto">
          <a:xfrm>
            <a:off x="5746213" y="3585990"/>
            <a:ext cx="533401" cy="369066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71CF1-823B-4D9A-9AAB-6744B5C0DCB8}"/>
              </a:ext>
            </a:extLst>
          </p:cNvPr>
          <p:cNvSpPr/>
          <p:nvPr/>
        </p:nvSpPr>
        <p:spPr bwMode="auto">
          <a:xfrm>
            <a:off x="8743718" y="3949548"/>
            <a:ext cx="1538689" cy="354375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D8BD92-EFA0-483F-8192-09AD7DF404A1}"/>
              </a:ext>
            </a:extLst>
          </p:cNvPr>
          <p:cNvSpPr/>
          <p:nvPr/>
        </p:nvSpPr>
        <p:spPr bwMode="auto">
          <a:xfrm>
            <a:off x="1487277" y="5529982"/>
            <a:ext cx="732622" cy="572877"/>
          </a:xfrm>
          <a:prstGeom prst="roundRect">
            <a:avLst/>
          </a:prstGeom>
          <a:noFill/>
          <a:ln w="28575">
            <a:solidFill>
              <a:srgbClr val="00B05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220499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16958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Multiple people can edit the same document at the same time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Either installed Office app (more recent than version 2010) or </a:t>
            </a:r>
            <a:br>
              <a:rPr lang="en-US" sz="2800" dirty="0"/>
            </a:br>
            <a:r>
              <a:rPr lang="en-US" sz="2800" dirty="0"/>
              <a:t>Office Online or </a:t>
            </a:r>
            <a:r>
              <a:rPr lang="en-US" sz="2800" dirty="0">
                <a:solidFill>
                  <a:srgbClr val="545AC8"/>
                </a:solidFill>
              </a:rPr>
              <a:t>Teams</a:t>
            </a:r>
            <a:r>
              <a:rPr lang="en-US" sz="2800" dirty="0"/>
              <a:t> is required for co-authoring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47E74-F44A-4DFC-AC06-9FE8DC17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39" y="3048604"/>
            <a:ext cx="9353321" cy="343672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1067C-077F-41EA-A014-DB55DBF1837A}"/>
              </a:ext>
            </a:extLst>
          </p:cNvPr>
          <p:cNvSpPr/>
          <p:nvPr/>
        </p:nvSpPr>
        <p:spPr bwMode="auto">
          <a:xfrm>
            <a:off x="7298674" y="5188945"/>
            <a:ext cx="3563957" cy="539827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81249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1993259"/>
          </a:xfrm>
        </p:spPr>
        <p:txBody>
          <a:bodyPr/>
          <a:lstStyle/>
          <a:p>
            <a:r>
              <a:rPr lang="en-US" sz="2800" dirty="0"/>
              <a:t>Designed to make our lives easier</a:t>
            </a:r>
          </a:p>
          <a:p>
            <a:r>
              <a:rPr lang="en-US" sz="2800" dirty="0"/>
              <a:t>You can ask it a variety of questions (like “Who is the manager of…”) or </a:t>
            </a:r>
            <a:br>
              <a:rPr lang="en-US" sz="2800" dirty="0"/>
            </a:br>
            <a:r>
              <a:rPr lang="en-US" sz="2800" dirty="0"/>
              <a:t>request a specific task (like “Arrange me a meeting”)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90990-FB5A-4E25-AD11-9CD13433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4" y="3122339"/>
            <a:ext cx="11092352" cy="3155905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B343BD-B37C-4B99-8CA6-7FB5BD8502D4}"/>
              </a:ext>
            </a:extLst>
          </p:cNvPr>
          <p:cNvSpPr/>
          <p:nvPr/>
        </p:nvSpPr>
        <p:spPr bwMode="auto">
          <a:xfrm>
            <a:off x="2357610" y="5376231"/>
            <a:ext cx="4759286" cy="826265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467567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r>
              <a:rPr lang="en-US" dirty="0"/>
              <a:t>Different ways for teamwork and </a:t>
            </a:r>
            <a:br>
              <a:rPr lang="en-US" dirty="0"/>
            </a:br>
            <a:r>
              <a:rPr lang="en-US" dirty="0"/>
              <a:t>communication</a:t>
            </a:r>
          </a:p>
          <a:p>
            <a:r>
              <a:rPr lang="en-US" dirty="0"/>
              <a:t>Using and administering Microsoft Teams</a:t>
            </a:r>
          </a:p>
          <a:p>
            <a:r>
              <a:rPr lang="en-US" dirty="0"/>
              <a:t>Demonstration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214749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Channels are dedicated sections within a team to keep conversations </a:t>
            </a:r>
            <a:br>
              <a:rPr lang="en-US" sz="2800" dirty="0"/>
            </a:br>
            <a:r>
              <a:rPr lang="en-US" sz="2800" dirty="0"/>
              <a:t>organized by specific topics or projects</a:t>
            </a:r>
          </a:p>
          <a:p>
            <a:r>
              <a:rPr lang="en-US" sz="2800" dirty="0"/>
              <a:t>Can be extended with apps/tabs, connectors and bots</a:t>
            </a:r>
          </a:p>
          <a:p>
            <a:r>
              <a:rPr lang="en-US" sz="2800" dirty="0"/>
              <a:t>Private channels – currently in development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8B6B4-ED4A-4DEE-BB9D-1F7D4918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3" y="3541923"/>
            <a:ext cx="10642294" cy="287306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3E90D-C1DA-43F0-81AC-BDB6A01012FD}"/>
              </a:ext>
            </a:extLst>
          </p:cNvPr>
          <p:cNvSpPr/>
          <p:nvPr/>
        </p:nvSpPr>
        <p:spPr bwMode="auto">
          <a:xfrm>
            <a:off x="1784733" y="4439797"/>
            <a:ext cx="1828800" cy="1228381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0F4756-EAF4-4BC8-A331-54D1E0477A2C}"/>
              </a:ext>
            </a:extLst>
          </p:cNvPr>
          <p:cNvSpPr/>
          <p:nvPr/>
        </p:nvSpPr>
        <p:spPr bwMode="auto">
          <a:xfrm>
            <a:off x="6687239" y="4142341"/>
            <a:ext cx="363557" cy="247881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615301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7789"/>
            <a:ext cx="11818096" cy="1909136"/>
          </a:xfrm>
        </p:spPr>
        <p:txBody>
          <a:bodyPr>
            <a:normAutofit/>
          </a:bodyPr>
          <a:lstStyle/>
          <a:p>
            <a:r>
              <a:rPr lang="en-US" sz="2800" dirty="0"/>
              <a:t>Channels can be customized with tabs to add functionality</a:t>
            </a:r>
          </a:p>
          <a:p>
            <a:r>
              <a:rPr lang="en-US" sz="2800" dirty="0"/>
              <a:t>Some examples: Office file, Web page, Bot, SharePoint link, Wiki, Planner,</a:t>
            </a:r>
            <a:br>
              <a:rPr lang="en-US" sz="2800" dirty="0"/>
            </a:br>
            <a:r>
              <a:rPr lang="en-US" sz="2800" dirty="0"/>
              <a:t>Yammer, Twitter, GitHub…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385D6-4993-4610-BE96-A57C4AA6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1" y="3657532"/>
            <a:ext cx="11853530" cy="2434727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FCC9E8-1E55-4237-BA16-2B40F4ADE27D}"/>
              </a:ext>
            </a:extLst>
          </p:cNvPr>
          <p:cNvSpPr/>
          <p:nvPr/>
        </p:nvSpPr>
        <p:spPr bwMode="auto">
          <a:xfrm>
            <a:off x="5328917" y="4136765"/>
            <a:ext cx="1426684" cy="258897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7A7F22-1791-486E-BEB0-2FCBB953FFE9}"/>
              </a:ext>
            </a:extLst>
          </p:cNvPr>
          <p:cNvSpPr/>
          <p:nvPr/>
        </p:nvSpPr>
        <p:spPr bwMode="auto">
          <a:xfrm>
            <a:off x="6803341" y="4136765"/>
            <a:ext cx="1279793" cy="258897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31450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groups and Microsoft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74331"/>
            <a:ext cx="7232040" cy="5284514"/>
          </a:xfrm>
        </p:spPr>
        <p:txBody>
          <a:bodyPr>
            <a:normAutofit/>
          </a:bodyPr>
          <a:lstStyle/>
          <a:p>
            <a:pPr marL="287338" indent="-287338"/>
            <a:r>
              <a:rPr lang="en-US" sz="2800" dirty="0"/>
              <a:t>Office 365 Groups is the cross-application </a:t>
            </a:r>
            <a:br>
              <a:rPr lang="en-US" sz="2800" dirty="0"/>
            </a:br>
            <a:r>
              <a:rPr lang="en-US" sz="2800" dirty="0"/>
              <a:t>membership service in Office 365</a:t>
            </a:r>
          </a:p>
          <a:p>
            <a:pPr marL="287338" indent="-287338"/>
            <a:r>
              <a:rPr lang="en-US" sz="2800" dirty="0"/>
              <a:t>When Office 365 group is created, you get:</a:t>
            </a:r>
          </a:p>
          <a:p>
            <a:pPr marL="627063" lvl="1" indent="-282575"/>
            <a:r>
              <a:rPr lang="en-US" sz="2000" dirty="0"/>
              <a:t>Group email address (mailbox)</a:t>
            </a:r>
          </a:p>
          <a:p>
            <a:pPr marL="627063" lvl="1" indent="-282575"/>
            <a:r>
              <a:rPr lang="en-US" sz="2000" dirty="0"/>
              <a:t>Shared Calendar</a:t>
            </a:r>
          </a:p>
          <a:p>
            <a:pPr marL="627063" lvl="1" indent="-282575"/>
            <a:r>
              <a:rPr lang="en-US" sz="2000" dirty="0"/>
              <a:t>SharePoint site</a:t>
            </a:r>
          </a:p>
          <a:p>
            <a:pPr marL="627063" lvl="1" indent="-282575"/>
            <a:r>
              <a:rPr lang="en-US" sz="2000" dirty="0"/>
              <a:t>Planner and more…</a:t>
            </a:r>
          </a:p>
          <a:p>
            <a:pPr marL="287338" indent="-287338"/>
            <a:r>
              <a:rPr lang="en-US" sz="2800" dirty="0"/>
              <a:t>Can be created from Outlook, SharePoint,</a:t>
            </a:r>
            <a:br>
              <a:rPr lang="en-US" sz="2800" dirty="0"/>
            </a:br>
            <a:r>
              <a:rPr lang="en-US" sz="2800" dirty="0"/>
              <a:t>Planner, Teams, etc.</a:t>
            </a:r>
          </a:p>
          <a:p>
            <a:pPr marL="287338" indent="-287338"/>
            <a:r>
              <a:rPr lang="en-US" sz="2800" dirty="0"/>
              <a:t>Teams functionality can be added to the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7FACF-F443-4FAD-A6CC-44DB3843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191" y="1658039"/>
            <a:ext cx="4589133" cy="450569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51469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 in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2054377"/>
          </a:xfrm>
        </p:spPr>
        <p:txBody>
          <a:bodyPr/>
          <a:lstStyle/>
          <a:p>
            <a:r>
              <a:rPr lang="en-US" sz="2800" dirty="0"/>
              <a:t>Within Microsoft Teams there are two user roles: </a:t>
            </a:r>
            <a:r>
              <a:rPr lang="en-US" sz="2800" b="1" dirty="0"/>
              <a:t>owner</a:t>
            </a:r>
            <a:r>
              <a:rPr lang="en-US" sz="2800" dirty="0"/>
              <a:t> and </a:t>
            </a:r>
            <a:r>
              <a:rPr lang="en-US" sz="2800" b="1" dirty="0"/>
              <a:t>member</a:t>
            </a:r>
          </a:p>
          <a:p>
            <a:r>
              <a:rPr lang="en-US" sz="2800" dirty="0"/>
              <a:t>By default, a user who creates a new team is granted the </a:t>
            </a:r>
            <a:r>
              <a:rPr lang="en-US" sz="2800" b="1" dirty="0"/>
              <a:t>owner</a:t>
            </a:r>
            <a:r>
              <a:rPr lang="en-US" sz="2800" dirty="0"/>
              <a:t> status</a:t>
            </a:r>
          </a:p>
          <a:p>
            <a:r>
              <a:rPr lang="en-US" sz="2800" dirty="0"/>
              <a:t>Details about the difference in permissions can be found </a:t>
            </a:r>
            <a:r>
              <a:rPr lang="en-US" sz="2800" dirty="0">
                <a:hlinkClick r:id="rId2"/>
              </a:rPr>
              <a:t>here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69374-C9CF-413F-AE57-BBF148B4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4" y="3429000"/>
            <a:ext cx="11136489" cy="306492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C4DA87-9EF6-4515-9551-DA988C8CA539}"/>
              </a:ext>
            </a:extLst>
          </p:cNvPr>
          <p:cNvSpPr/>
          <p:nvPr/>
        </p:nvSpPr>
        <p:spPr bwMode="auto">
          <a:xfrm>
            <a:off x="10809111" y="3429000"/>
            <a:ext cx="745067" cy="3064922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42694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11818096" cy="2473581"/>
          </a:xfrm>
        </p:spPr>
        <p:txBody>
          <a:bodyPr/>
          <a:lstStyle/>
          <a:p>
            <a:r>
              <a:rPr lang="en-US" sz="2800" dirty="0"/>
              <a:t>Guest access allows people outside your organization to collaborate with </a:t>
            </a:r>
            <a:br>
              <a:rPr lang="en-US" sz="2800" dirty="0"/>
            </a:br>
            <a:r>
              <a:rPr lang="en-US" sz="2800" dirty="0"/>
              <a:t>your teams</a:t>
            </a:r>
          </a:p>
          <a:p>
            <a:r>
              <a:rPr lang="en-US" sz="2800" dirty="0"/>
              <a:t>Anyone with a business or a private email can be invited as a guest</a:t>
            </a:r>
          </a:p>
          <a:p>
            <a:r>
              <a:rPr lang="en-US" sz="2800" dirty="0"/>
              <a:t>The guest functionality must be first enabled inside Teams admin center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518E0-55C2-4C4D-802C-447BAF8C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3818467"/>
            <a:ext cx="7254699" cy="276300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0193352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admin 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10922"/>
            <a:ext cx="9026973" cy="5278043"/>
          </a:xfrm>
        </p:spPr>
        <p:txBody>
          <a:bodyPr/>
          <a:lstStyle/>
          <a:p>
            <a:r>
              <a:rPr lang="en-US" sz="3000" dirty="0"/>
              <a:t>All global settings and policies can be </a:t>
            </a:r>
            <a:br>
              <a:rPr lang="en-US" sz="3000" dirty="0"/>
            </a:br>
            <a:r>
              <a:rPr lang="en-US" sz="3000" dirty="0"/>
              <a:t>controlled here</a:t>
            </a:r>
          </a:p>
          <a:p>
            <a:r>
              <a:rPr lang="en-US" sz="3000" dirty="0"/>
              <a:t>Examples of frequently used configurations:</a:t>
            </a:r>
          </a:p>
          <a:p>
            <a:pPr lvl="1">
              <a:buSzPct val="85000"/>
            </a:pPr>
            <a:r>
              <a:rPr lang="en-US" sz="3000" dirty="0"/>
              <a:t>Guest access</a:t>
            </a:r>
          </a:p>
          <a:p>
            <a:pPr lvl="1">
              <a:buSzPct val="85000"/>
            </a:pPr>
            <a:r>
              <a:rPr lang="en-US" sz="3000" dirty="0"/>
              <a:t>External access</a:t>
            </a:r>
          </a:p>
          <a:p>
            <a:pPr lvl="1">
              <a:buSzPct val="85000"/>
            </a:pPr>
            <a:r>
              <a:rPr lang="en-US" sz="3000" dirty="0"/>
              <a:t>Teams upgrade (coexistence mode)</a:t>
            </a:r>
          </a:p>
          <a:p>
            <a:pPr lvl="1">
              <a:buSzPct val="85000"/>
            </a:pPr>
            <a:r>
              <a:rPr lang="en-US" sz="3000" dirty="0"/>
              <a:t>Meetings and messaging policies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227FF-2EA9-433F-8D7E-4565B509E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68" y="1310921"/>
            <a:ext cx="2230720" cy="52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6198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30A-9F93-4E6D-ACBD-E649956C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upgrade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F78C-7DBE-4A06-8380-5F1A7DE05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29175"/>
            <a:ext cx="6210395" cy="4737003"/>
          </a:xfrm>
        </p:spPr>
        <p:txBody>
          <a:bodyPr/>
          <a:lstStyle/>
          <a:p>
            <a:pPr marL="344488" indent="-344488"/>
            <a:r>
              <a:rPr lang="en-US" sz="2800" dirty="0"/>
              <a:t>Different upgrade (from Skype for </a:t>
            </a:r>
            <a:br>
              <a:rPr lang="en-US" sz="2800" dirty="0"/>
            </a:br>
            <a:r>
              <a:rPr lang="en-US" sz="2800" dirty="0"/>
              <a:t>Business) options can be configured </a:t>
            </a:r>
            <a:br>
              <a:rPr lang="en-US" sz="2800" dirty="0"/>
            </a:br>
            <a:r>
              <a:rPr lang="en-US" sz="2800" dirty="0"/>
              <a:t>here</a:t>
            </a:r>
          </a:p>
          <a:p>
            <a:pPr marL="344488" indent="-344488"/>
            <a:r>
              <a:rPr lang="en-US" sz="2800" dirty="0"/>
              <a:t>The coexistence mode can be set</a:t>
            </a:r>
            <a:br>
              <a:rPr lang="en-US" sz="2800" dirty="0"/>
            </a:br>
            <a:r>
              <a:rPr lang="en-US" sz="2800" dirty="0"/>
              <a:t>for the entire organization or on a </a:t>
            </a:r>
            <a:br>
              <a:rPr lang="en-US" sz="2800" dirty="0"/>
            </a:br>
            <a:r>
              <a:rPr lang="en-US" sz="2800" dirty="0"/>
              <a:t>per user basis</a:t>
            </a:r>
          </a:p>
          <a:p>
            <a:pPr marL="344488" indent="-344488"/>
            <a:r>
              <a:rPr lang="en-US" sz="2800" dirty="0"/>
              <a:t>Before deciding when/how to upgrade,</a:t>
            </a:r>
            <a:br>
              <a:rPr lang="en-US" sz="2800" dirty="0"/>
            </a:br>
            <a:r>
              <a:rPr lang="en-US" sz="2800" dirty="0"/>
              <a:t>implement your user readiness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4127C-0C38-41F7-AE00-CF0BED3D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13" y="1229175"/>
            <a:ext cx="5374949" cy="5354115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407179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7E9-324E-4176-A343-F72D54C7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for Microsoft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57AA-5F98-423B-B432-F66091A61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78" y="3720621"/>
            <a:ext cx="3194756" cy="15850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Desktop client </a:t>
            </a:r>
          </a:p>
          <a:p>
            <a:pPr marL="457200" lvl="1" indent="225425">
              <a:buFont typeface="Arial" panose="020B0604020202020204" pitchFamily="34" charset="0"/>
              <a:buChar char="•"/>
            </a:pPr>
            <a:r>
              <a:rPr lang="en-US" sz="2400" dirty="0"/>
              <a:t>Windows (7+)</a:t>
            </a:r>
          </a:p>
          <a:p>
            <a:pPr marL="457200" lvl="1" indent="225425">
              <a:buFont typeface="Arial" panose="020B0604020202020204" pitchFamily="34" charset="0"/>
              <a:buChar char="•"/>
            </a:pPr>
            <a:r>
              <a:rPr lang="en-US" sz="2400" dirty="0"/>
              <a:t>Mac (10.10+)</a:t>
            </a:r>
          </a:p>
        </p:txBody>
      </p:sp>
      <p:pic>
        <p:nvPicPr>
          <p:cNvPr id="1028" name="Picture 4" descr="Ð ÐµÐ·ÑÐ»ÑÐ°Ñ Ñ Ð¸Ð·Ð¾Ð±ÑÐ°Ð¶ÐµÐ½Ð¸Ðµ Ð·Ð° desktop icon">
            <a:extLst>
              <a:ext uri="{FF2B5EF4-FFF2-40B4-BE49-F238E27FC236}">
                <a16:creationId xmlns:a16="http://schemas.microsoft.com/office/drawing/2014/main" id="{6A851363-05B2-421E-86FE-35BE7375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96" y="2044391"/>
            <a:ext cx="1156456" cy="9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09348370-F62A-4B3C-8939-FA449D88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33" y="1890889"/>
            <a:ext cx="1156456" cy="10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5A421F5-2AD1-4AD6-8E85-3D84A265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63" y="1763250"/>
            <a:ext cx="1526852" cy="152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AE5732-B402-49B5-A279-5AD1DE261C6E}"/>
              </a:ext>
            </a:extLst>
          </p:cNvPr>
          <p:cNvSpPr txBox="1">
            <a:spLocks/>
          </p:cNvSpPr>
          <p:nvPr/>
        </p:nvSpPr>
        <p:spPr>
          <a:xfrm>
            <a:off x="3604731" y="3638580"/>
            <a:ext cx="4982538" cy="19869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Web client</a:t>
            </a:r>
          </a:p>
          <a:p>
            <a:pPr marL="287338" lvl="1" indent="-230188">
              <a:buFont typeface="Arial" panose="020B0604020202020204" pitchFamily="34" charset="0"/>
              <a:buChar char="•"/>
            </a:pPr>
            <a:r>
              <a:rPr lang="en-US" sz="2400" dirty="0"/>
              <a:t>Latest versions of IE, Edge, Chrome, Firefox, Safari </a:t>
            </a:r>
            <a:br>
              <a:rPr lang="en-US" sz="2400" dirty="0"/>
            </a:br>
            <a:r>
              <a:rPr lang="en-US" sz="1800" dirty="0"/>
              <a:t>(some </a:t>
            </a:r>
            <a:r>
              <a:rPr lang="en-US" sz="1800" dirty="0">
                <a:hlinkClick r:id="rId5"/>
              </a:rPr>
              <a:t>exceptions</a:t>
            </a:r>
            <a:r>
              <a:rPr lang="en-US" sz="1800" dirty="0"/>
              <a:t> may apply)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822297-5727-4868-8117-7244D342F2E0}"/>
              </a:ext>
            </a:extLst>
          </p:cNvPr>
          <p:cNvSpPr txBox="1">
            <a:spLocks/>
          </p:cNvSpPr>
          <p:nvPr/>
        </p:nvSpPr>
        <p:spPr>
          <a:xfrm>
            <a:off x="8188583" y="3638580"/>
            <a:ext cx="3834084" cy="206901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Mobile client</a:t>
            </a:r>
          </a:p>
          <a:p>
            <a:pPr marL="801688" lvl="1" indent="174625">
              <a:buFont typeface="Arial" panose="020B0604020202020204" pitchFamily="34" charset="0"/>
              <a:buChar char="•"/>
            </a:pPr>
            <a:r>
              <a:rPr lang="en-US" sz="2400" dirty="0"/>
              <a:t>Android (4.4 or later)</a:t>
            </a:r>
          </a:p>
          <a:p>
            <a:pPr marL="801688" lvl="1" indent="174625">
              <a:buFont typeface="Arial" panose="020B0604020202020204" pitchFamily="34" charset="0"/>
              <a:buChar char="•"/>
            </a:pPr>
            <a:r>
              <a:rPr lang="en-US" sz="2400" dirty="0"/>
              <a:t>iOS (10.0 or later)</a:t>
            </a:r>
          </a:p>
        </p:txBody>
      </p:sp>
    </p:spTree>
    <p:extLst>
      <p:ext uri="{BB962C8B-B14F-4D97-AF65-F5344CB8AC3E}">
        <p14:creationId xmlns:p14="http://schemas.microsoft.com/office/powerpoint/2010/main" val="103329423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7E9-324E-4176-A343-F72D54C7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–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57AA-5F98-423B-B432-F66091A61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35" y="1361377"/>
            <a:ext cx="11818096" cy="116148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One stop shop where you can start and find all resources you need: </a:t>
            </a:r>
            <a:br>
              <a:rPr lang="en-US" sz="3200" dirty="0"/>
            </a:br>
            <a:r>
              <a:rPr lang="en-US" sz="3200" b="1" u="sng" dirty="0"/>
              <a:t>aka.ms/SuccessWithTeams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21000-B50B-4925-AD97-C3F3E42A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9" y="3047278"/>
            <a:ext cx="11230422" cy="3072591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8024411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7E9-324E-4176-A343-F72D54C7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– what to expect?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57AA-5F98-423B-B432-F66091A61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186" y="1267734"/>
            <a:ext cx="11818096" cy="1178011"/>
          </a:xfrm>
        </p:spPr>
        <p:txBody>
          <a:bodyPr>
            <a:normAutofit/>
          </a:bodyPr>
          <a:lstStyle/>
          <a:p>
            <a:r>
              <a:rPr lang="en-US" sz="3000" dirty="0"/>
              <a:t>The </a:t>
            </a:r>
            <a:r>
              <a:rPr lang="en-US" sz="3000" dirty="0">
                <a:hlinkClick r:id="rId2"/>
              </a:rPr>
              <a:t>Microsoft 365 roadmap</a:t>
            </a:r>
            <a:r>
              <a:rPr lang="en-US" sz="3000" dirty="0"/>
              <a:t> gives information about products,</a:t>
            </a:r>
            <a:br>
              <a:rPr lang="en-US" sz="3000" dirty="0"/>
            </a:br>
            <a:r>
              <a:rPr lang="en-US" sz="3000" dirty="0"/>
              <a:t>features and services across Microsoft SaaS offerings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DC655-1BEA-4835-9E23-C74F80FC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80" y="2640833"/>
            <a:ext cx="9562639" cy="3889146"/>
          </a:xfrm>
          <a:prstGeom prst="rect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2587934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Different ways for teamwork and 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62277147"/>
      </p:ext>
    </p:extLst>
  </p:cSld>
  <p:clrMapOvr>
    <a:masterClrMapping/>
  </p:clrMapOvr>
  <p:transition spd="slow" advClick="0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3816"/>
      </p:ext>
    </p:extLst>
  </p:cSld>
  <p:clrMapOvr>
    <a:masterClrMapping/>
  </p:clrMapOvr>
  <p:transition spd="slow" advClick="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4758722"/>
      </p:ext>
    </p:extLst>
  </p:cSld>
  <p:clrMapOvr>
    <a:masterClrMapping/>
  </p:clrMapOvr>
  <p:transition spd="slow" advClick="0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Different ways for teamwork and communication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Using and administering Microsoft Teams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faster and smarter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9"/>
            <a:ext cx="11817350" cy="11223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It is all about improving our efficiency, securely</a:t>
            </a:r>
          </a:p>
          <a:p>
            <a:r>
              <a:rPr lang="en-US" sz="3200" dirty="0"/>
              <a:t>Today 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91FBFF80-0445-42D6-930C-B65EC997972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00088" y="2632075"/>
            <a:ext cx="10641012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D5F6340-74D4-4116-8674-6D7487D6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2778724"/>
            <a:ext cx="198349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Exchange Online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4308222F-A627-48BB-81B0-5401035D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2802958"/>
            <a:ext cx="11350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Planner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88A83A5-8F9B-4C91-9866-28F01452E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778724"/>
            <a:ext cx="1225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Yammer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302B2165-EC8C-4AD0-8FFF-73555DF7C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3439696"/>
            <a:ext cx="24463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SharePoint Online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DCA84DBE-6874-4B79-B027-5E1A4C8D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434443"/>
            <a:ext cx="9461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Forms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C988364-CFC8-43FD-A271-5831321FC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3439696"/>
            <a:ext cx="10382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Kaizala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6782E7D-C137-45AD-AA66-8480498ED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4090988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Microsoft Teams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03462522-D798-41A6-8ECD-E2C15919B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4090988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Delve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8128B101-1AC2-42B1-8D3E-10F99BB63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4090988"/>
            <a:ext cx="763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Flow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F68D92D2-1B00-4C03-B62D-07500408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4725988"/>
            <a:ext cx="295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OneDrive for Business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0CC21C2-1CA6-4374-9929-60BE9AD6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4725988"/>
            <a:ext cx="106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Stream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88D294F6-C75F-46C9-82B4-C5AB8567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4725988"/>
            <a:ext cx="129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 BI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B5CEAE43-77CE-49F1-A414-4F9CAD00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93" y="5360988"/>
            <a:ext cx="24828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Office 365 ProPlus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6E74FFA-9BEB-4469-8030-A7C4329D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5362505"/>
            <a:ext cx="81756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Sway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F89CFA8-871B-4C3C-978B-EE52F36B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360988"/>
            <a:ext cx="160178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PowerApps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E00D1889-C5B4-4BEE-A60A-DFA4C52E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3667" y="4023893"/>
            <a:ext cx="84087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dirty="0">
                <a:solidFill>
                  <a:srgbClr val="0070C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ore…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B84D8C-286B-4A6F-BF3E-D4EF46A63C64}"/>
              </a:ext>
            </a:extLst>
          </p:cNvPr>
          <p:cNvCxnSpPr>
            <a:cxnSpLocks/>
          </p:cNvCxnSpPr>
          <p:nvPr/>
        </p:nvCxnSpPr>
        <p:spPr>
          <a:xfrm>
            <a:off x="4204941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130DD-2AD4-4EAD-B852-9058B48AE15A}"/>
              </a:ext>
            </a:extLst>
          </p:cNvPr>
          <p:cNvCxnSpPr>
            <a:cxnSpLocks/>
          </p:cNvCxnSpPr>
          <p:nvPr/>
        </p:nvCxnSpPr>
        <p:spPr>
          <a:xfrm>
            <a:off x="7154969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45931F-EEAC-468C-B3E4-CF629F220FF8}"/>
              </a:ext>
            </a:extLst>
          </p:cNvPr>
          <p:cNvCxnSpPr>
            <a:cxnSpLocks/>
          </p:cNvCxnSpPr>
          <p:nvPr/>
        </p:nvCxnSpPr>
        <p:spPr>
          <a:xfrm>
            <a:off x="10073826" y="2909361"/>
            <a:ext cx="0" cy="27758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C0090-2231-4B1D-AD70-22A2A6DF9AC9}"/>
              </a:ext>
            </a:extLst>
          </p:cNvPr>
          <p:cNvSpPr/>
          <p:nvPr/>
        </p:nvSpPr>
        <p:spPr bwMode="auto">
          <a:xfrm>
            <a:off x="493759" y="2649210"/>
            <a:ext cx="3023916" cy="3167392"/>
          </a:xfrm>
          <a:prstGeom prst="roundRect">
            <a:avLst/>
          </a:prstGeom>
          <a:noFill/>
          <a:ln w="1905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7571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Online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9"/>
            <a:ext cx="11817350" cy="5018139"/>
          </a:xfrm>
        </p:spPr>
        <p:txBody>
          <a:bodyPr>
            <a:normAutofit/>
          </a:bodyPr>
          <a:lstStyle/>
          <a:p>
            <a:r>
              <a:rPr lang="en-US" sz="3200" dirty="0"/>
              <a:t>Hosted </a:t>
            </a:r>
            <a:r>
              <a:rPr lang="en-US" dirty="0"/>
              <a:t>messaging solution that delivers the capabilities of </a:t>
            </a:r>
            <a:br>
              <a:rPr lang="en-US" dirty="0"/>
            </a:br>
            <a:r>
              <a:rPr lang="en-US" dirty="0"/>
              <a:t>Microsoft Exchange Server as a cloud-based service</a:t>
            </a:r>
          </a:p>
          <a:p>
            <a:r>
              <a:rPr lang="en-US" sz="3200" dirty="0"/>
              <a:t>Some important characteristics:</a:t>
            </a:r>
          </a:p>
          <a:p>
            <a:pPr lvl="1"/>
            <a:r>
              <a:rPr lang="en-US" sz="2400" dirty="0"/>
              <a:t>It gives email, calendar, contacts, and tasks</a:t>
            </a:r>
          </a:p>
          <a:p>
            <a:pPr lvl="1"/>
            <a:r>
              <a:rPr lang="en-US" sz="2400" dirty="0"/>
              <a:t>Can be accessed from PC, web and mobile devices</a:t>
            </a:r>
          </a:p>
          <a:p>
            <a:pPr lvl="1"/>
            <a:r>
              <a:rPr lang="en-US" sz="2400" dirty="0"/>
              <a:t>Tight integration with Active Directory (Azure AD)</a:t>
            </a:r>
          </a:p>
          <a:p>
            <a:pPr lvl="1"/>
            <a:r>
              <a:rPr lang="en-US" sz="2400" dirty="0"/>
              <a:t>Included in different Office/Microsoft 365 plans</a:t>
            </a:r>
          </a:p>
          <a:p>
            <a:pPr lvl="1"/>
            <a:r>
              <a:rPr lang="en-US" sz="2400" dirty="0"/>
              <a:t>Protected by Exchange Online Protection (EOP)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12324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Admin Center (EAC)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05134" y="1343151"/>
            <a:ext cx="9088869" cy="5080227"/>
          </a:xfrm>
        </p:spPr>
        <p:txBody>
          <a:bodyPr>
            <a:normAutofit/>
          </a:bodyPr>
          <a:lstStyle/>
          <a:p>
            <a:r>
              <a:rPr lang="en-US" sz="2800" dirty="0"/>
              <a:t>The portal where you manage the email settings for your company</a:t>
            </a:r>
          </a:p>
          <a:p>
            <a:r>
              <a:rPr lang="en-US" sz="2800" dirty="0"/>
              <a:t>Our focus will be on these three important sections:</a:t>
            </a:r>
          </a:p>
          <a:p>
            <a:pPr lvl="1"/>
            <a:r>
              <a:rPr lang="en-US" sz="2600" dirty="0"/>
              <a:t>Recipients</a:t>
            </a:r>
          </a:p>
          <a:p>
            <a:pPr lvl="1"/>
            <a:r>
              <a:rPr lang="en-US" sz="2600" dirty="0"/>
              <a:t>Protection</a:t>
            </a:r>
          </a:p>
          <a:p>
            <a:pPr lvl="1"/>
            <a:r>
              <a:rPr lang="en-US" sz="2600" dirty="0"/>
              <a:t>Mail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8B91D-A440-4749-A293-E281C285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43151"/>
            <a:ext cx="2036014" cy="5288845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1A8C15-6A83-42F8-9188-F1571FE0A981}"/>
              </a:ext>
            </a:extLst>
          </p:cNvPr>
          <p:cNvSpPr/>
          <p:nvPr/>
        </p:nvSpPr>
        <p:spPr bwMode="auto">
          <a:xfrm>
            <a:off x="493104" y="1928913"/>
            <a:ext cx="928776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3C13B4-AC78-4CB9-ADEE-780E2487FA20}"/>
              </a:ext>
            </a:extLst>
          </p:cNvPr>
          <p:cNvSpPr/>
          <p:nvPr/>
        </p:nvSpPr>
        <p:spPr bwMode="auto">
          <a:xfrm>
            <a:off x="493104" y="3656043"/>
            <a:ext cx="928776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A356D2-CF41-4112-BB1F-CC4A0E425D4D}"/>
              </a:ext>
            </a:extLst>
          </p:cNvPr>
          <p:cNvSpPr/>
          <p:nvPr/>
        </p:nvSpPr>
        <p:spPr bwMode="auto">
          <a:xfrm>
            <a:off x="493104" y="4495102"/>
            <a:ext cx="928776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8993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Admin Center: Recipients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80678"/>
            <a:ext cx="11490175" cy="1536356"/>
          </a:xfrm>
        </p:spPr>
        <p:txBody>
          <a:bodyPr>
            <a:normAutofit/>
          </a:bodyPr>
          <a:lstStyle/>
          <a:p>
            <a:r>
              <a:rPr lang="en-US" sz="2800" dirty="0"/>
              <a:t>This section has settings for user, group and resource mailboxes</a:t>
            </a:r>
          </a:p>
          <a:p>
            <a:r>
              <a:rPr lang="en-US" sz="2800" dirty="0"/>
              <a:t>This is where you can initiate some of the email migrations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DBEE2-877D-400B-B75B-3D22017C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8" y="2985011"/>
            <a:ext cx="9463946" cy="3515486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0C5850-DFAA-4D1E-BBEC-0D09FB7884C4}"/>
              </a:ext>
            </a:extLst>
          </p:cNvPr>
          <p:cNvSpPr/>
          <p:nvPr/>
        </p:nvSpPr>
        <p:spPr bwMode="auto">
          <a:xfrm>
            <a:off x="3276059" y="3524853"/>
            <a:ext cx="4641167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640680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Admin Center: Protection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9506" y="1345572"/>
            <a:ext cx="11490175" cy="1227243"/>
          </a:xfrm>
        </p:spPr>
        <p:txBody>
          <a:bodyPr>
            <a:normAutofit/>
          </a:bodyPr>
          <a:lstStyle/>
          <a:p>
            <a:r>
              <a:rPr lang="en-US" sz="2800" dirty="0"/>
              <a:t>This is where you manage anti-malware and anti-spam protection settings</a:t>
            </a:r>
          </a:p>
          <a:p>
            <a:r>
              <a:rPr lang="en-US" sz="2800" dirty="0"/>
              <a:t>DKIM = DomainKeys Identified 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47024-251D-4FF8-9F09-C7094EF1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1" y="2934983"/>
            <a:ext cx="11424590" cy="3322966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0C5850-DFAA-4D1E-BBEC-0D09FB7884C4}"/>
              </a:ext>
            </a:extLst>
          </p:cNvPr>
          <p:cNvSpPr/>
          <p:nvPr/>
        </p:nvSpPr>
        <p:spPr bwMode="auto">
          <a:xfrm>
            <a:off x="2855336" y="3585211"/>
            <a:ext cx="8248094" cy="331530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71936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31480</TotalTime>
  <Words>1138</Words>
  <Application>Microsoft Office PowerPoint</Application>
  <PresentationFormat>Widescreen</PresentationFormat>
  <Paragraphs>302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1_SoftUni3_1</vt:lpstr>
      <vt:lpstr>Collaboration services in Microsoft 365</vt:lpstr>
      <vt:lpstr>Questions</vt:lpstr>
      <vt:lpstr>Table of Contents</vt:lpstr>
      <vt:lpstr>PowerPoint Presentation</vt:lpstr>
      <vt:lpstr>Work faster and smarter</vt:lpstr>
      <vt:lpstr>Exchange Online</vt:lpstr>
      <vt:lpstr>Exchange Admin Center (EAC)</vt:lpstr>
      <vt:lpstr>Exchange Admin Center: Recipients</vt:lpstr>
      <vt:lpstr>Exchange Admin Center: Protection</vt:lpstr>
      <vt:lpstr>Exchange Admin Center: Mail Flow</vt:lpstr>
      <vt:lpstr>SharePoint Online</vt:lpstr>
      <vt:lpstr>SharePoint Online hierarchical structure</vt:lpstr>
      <vt:lpstr>SharePoint Online – example structure</vt:lpstr>
      <vt:lpstr>SharePoint Online – external sharing</vt:lpstr>
      <vt:lpstr>SharePoint Online – external sharing (2)</vt:lpstr>
      <vt:lpstr>SharePoint Online – versioning</vt:lpstr>
      <vt:lpstr>OneDrive for Business</vt:lpstr>
      <vt:lpstr>Office 365 ProPlus</vt:lpstr>
      <vt:lpstr>Office for the web</vt:lpstr>
      <vt:lpstr>Questions</vt:lpstr>
      <vt:lpstr>PowerPoint Presentation</vt:lpstr>
      <vt:lpstr>Different tools for different tasks</vt:lpstr>
      <vt:lpstr>Different tools for different tasks</vt:lpstr>
      <vt:lpstr>What is Microsoft Teams?</vt:lpstr>
      <vt:lpstr>Audio and video meetings</vt:lpstr>
      <vt:lpstr>Rich chat features</vt:lpstr>
      <vt:lpstr>Access to group and personal files</vt:lpstr>
      <vt:lpstr>Co-authoring</vt:lpstr>
      <vt:lpstr>Bots</vt:lpstr>
      <vt:lpstr>Channels</vt:lpstr>
      <vt:lpstr>App integrations</vt:lpstr>
      <vt:lpstr>Office 365 groups and Microsoft Teams</vt:lpstr>
      <vt:lpstr>User roles in Teams</vt:lpstr>
      <vt:lpstr>Guest access</vt:lpstr>
      <vt:lpstr>Teams admin center</vt:lpstr>
      <vt:lpstr>Teams upgrade</vt:lpstr>
      <vt:lpstr>Clients for Microsoft Teams</vt:lpstr>
      <vt:lpstr>Teams – resources</vt:lpstr>
      <vt:lpstr>Teams – what to expect?</vt:lpstr>
      <vt:lpstr>Questions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934</cp:revision>
  <dcterms:created xsi:type="dcterms:W3CDTF">2018-05-23T13:08:44Z</dcterms:created>
  <dcterms:modified xsi:type="dcterms:W3CDTF">2019-08-21T07:37:22Z</dcterms:modified>
</cp:coreProperties>
</file>